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mp4" ContentType="video/mp4"/>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4.2-->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1" r:id="rId2"/>
    <p:sldMasterId id="2147483663" r:id="rId3"/>
    <p:sldMasterId id="2147483666" r:id="rId4"/>
    <p:sldMasterId id="2147483668" r:id="rId5"/>
    <p:sldMasterId id="2147483672" r:id="rId6"/>
    <p:sldMasterId id="2147483674" r:id="rId7"/>
    <p:sldMasterId id="2147483682" r:id="rId8"/>
    <p:sldMasterId id="2147483686" r:id="rId9"/>
    <p:sldMasterId id="2147483777" r:id="rId10"/>
    <p:sldMasterId id="2147483790" r:id="rId11"/>
    <p:sldMasterId id="2147483803" r:id="rId12"/>
  </p:sldMasterIdLst>
  <p:notesMasterIdLst>
    <p:notesMasterId r:id="rId13"/>
  </p:notesMasterIdLst>
  <p:sldIdLst>
    <p:sldId id="259" r:id="rId14"/>
    <p:sldId id="262" r:id="rId15"/>
    <p:sldId id="265" r:id="rId16"/>
    <p:sldId id="268" r:id="rId17"/>
    <p:sldId id="271" r:id="rId18"/>
    <p:sldId id="274" r:id="rId19"/>
    <p:sldId id="277" r:id="rId20"/>
    <p:sldId id="280" r:id="rId21"/>
    <p:sldId id="283" r:id="rId22"/>
    <p:sldId id="286" r:id="rId23"/>
    <p:sldId id="289" r:id="rId24"/>
    <p:sldId id="292" r:id="rId25"/>
    <p:sldId id="295" r:id="rId26"/>
    <p:sldId id="298" r:id="rId27"/>
    <p:sldId id="301" r:id="rId28"/>
    <p:sldId id="304" r:id="rId29"/>
    <p:sldId id="307" r:id="rId30"/>
    <p:sldId id="310" r:id="rId31"/>
    <p:sldId id="313" r:id="rId32"/>
    <p:sldId id="316" r:id="rId33"/>
    <p:sldId id="319" r:id="rId34"/>
    <p:sldId id="322" r:id="rId35"/>
    <p:sldId id="325" r:id="rId36"/>
    <p:sldId id="328" r:id="rId37"/>
    <p:sldId id="331" r:id="rId38"/>
    <p:sldId id="334" r:id="rId39"/>
    <p:sldId id="337" r:id="rId40"/>
    <p:sldId id="340" r:id="rId41"/>
    <p:sldId id="343" r:id="rId42"/>
    <p:sldId id="346" r:id="rId43"/>
    <p:sldId id="349" r:id="rId44"/>
    <p:sldId id="352" r:id="rId45"/>
    <p:sldId id="355" r:id="rId46"/>
    <p:sldId id="358" r:id="rId47"/>
    <p:sldId id="361" r:id="rId48"/>
    <p:sldId id="364" r:id="rId49"/>
    <p:sldId id="367" r:id="rId50"/>
    <p:sldId id="370" r:id="rId51"/>
    <p:sldId id="373" r:id="rId52"/>
    <p:sldId id="376" r:id="rId53"/>
    <p:sldId id="379" r:id="rId54"/>
    <p:sldId id="382" r:id="rId55"/>
    <p:sldId id="385" r:id="rId56"/>
    <p:sldId id="388" r:id="rId57"/>
    <p:sldId id="391" r:id="rId58"/>
    <p:sldId id="394" r:id="rId59"/>
    <p:sldId id="397" r:id="rId60"/>
    <p:sldId id="400" r:id="rId61"/>
    <p:sldId id="403" r:id="rId62"/>
    <p:sldId id="406" r:id="rId63"/>
    <p:sldId id="409" r:id="rId64"/>
    <p:sldId id="412" r:id="rId65"/>
    <p:sldId id="415" r:id="rId66"/>
    <p:sldId id="418" r:id="rId67"/>
    <p:sldId id="421" r:id="rId68"/>
    <p:sldId id="424" r:id="rId69"/>
    <p:sldId id="427" r:id="rId70"/>
    <p:sldId id="430" r:id="rId71"/>
    <p:sldId id="433" r:id="rId72"/>
    <p:sldId id="436" r:id="rId73"/>
    <p:sldId id="439" r:id="rId74"/>
    <p:sldId id="442" r:id="rId75"/>
    <p:sldId id="445" r:id="rId76"/>
    <p:sldId id="448" r:id="rId77"/>
    <p:sldId id="451" r:id="rId78"/>
    <p:sldId id="454" r:id="rId79"/>
    <p:sldId id="457" r:id="rId80"/>
    <p:sldId id="460" r:id="rId81"/>
    <p:sldId id="463" r:id="rId82"/>
    <p:sldId id="466" r:id="rId83"/>
    <p:sldId id="469" r:id="rId84"/>
    <p:sldId id="472" r:id="rId85"/>
    <p:sldId id="475" r:id="rId86"/>
    <p:sldId id="478" r:id="rId87"/>
    <p:sldId id="481" r:id="rId88"/>
    <p:sldId id="484" r:id="rId89"/>
    <p:sldId id="487" r:id="rId90"/>
    <p:sldId id="490" r:id="rId91"/>
    <p:sldId id="493" r:id="rId92"/>
    <p:sldId id="496" r:id="rId93"/>
    <p:sldId id="499" r:id="rId94"/>
    <p:sldId id="502" r:id="rId95"/>
    <p:sldId id="505" r:id="rId96"/>
    <p:sldId id="508" r:id="rId97"/>
    <p:sldId id="511" r:id="rId98"/>
    <p:sldId id="514" r:id="rId99"/>
    <p:sldId id="517" r:id="rId100"/>
    <p:sldId id="520" r:id="rId101"/>
    <p:sldId id="523" r:id="rId102"/>
    <p:sldId id="526" r:id="rId103"/>
    <p:sldId id="529" r:id="rId104"/>
    <p:sldId id="532" r:id="rId105"/>
    <p:sldId id="535" r:id="rId106"/>
    <p:sldId id="538" r:id="rId107"/>
    <p:sldId id="541" r:id="rId108"/>
    <p:sldId id="544" r:id="rId109"/>
    <p:sldId id="547" r:id="rId110"/>
    <p:sldId id="550" r:id="rId111"/>
    <p:sldId id="553" r:id="rId112"/>
    <p:sldId id="556" r:id="rId113"/>
    <p:sldId id="559" r:id="rId114"/>
    <p:sldId id="562" r:id="rId115"/>
    <p:sldId id="565" r:id="rId116"/>
    <p:sldId id="568" r:id="rId117"/>
    <p:sldId id="571" r:id="rId118"/>
    <p:sldId id="574" r:id="rId119"/>
    <p:sldId id="577" r:id="rId120"/>
    <p:sldId id="580" r:id="rId121"/>
    <p:sldId id="583" r:id="rId122"/>
    <p:sldId id="586" r:id="rId123"/>
    <p:sldId id="589" r:id="rId124"/>
    <p:sldId id="592" r:id="rId125"/>
    <p:sldId id="595" r:id="rId126"/>
    <p:sldId id="598" r:id="rId127"/>
    <p:sldId id="601" r:id="rId128"/>
    <p:sldId id="604" r:id="rId129"/>
    <p:sldId id="607" r:id="rId130"/>
    <p:sldId id="610" r:id="rId131"/>
    <p:sldId id="613" r:id="rId132"/>
    <p:sldId id="616" r:id="rId133"/>
    <p:sldId id="619" r:id="rId134"/>
    <p:sldId id="622" r:id="rId135"/>
    <p:sldId id="625" r:id="rId136"/>
    <p:sldId id="628" r:id="rId137"/>
    <p:sldId id="631" r:id="rId138"/>
    <p:sldId id="634" r:id="rId139"/>
    <p:sldId id="637" r:id="rId140"/>
    <p:sldId id="640" r:id="rId141"/>
    <p:sldId id="643" r:id="rId142"/>
    <p:sldId id="646" r:id="rId143"/>
    <p:sldId id="649" r:id="rId144"/>
    <p:sldId id="652" r:id="rId145"/>
    <p:sldId id="655" r:id="rId146"/>
    <p:sldId id="658" r:id="rId147"/>
    <p:sldId id="661" r:id="rId148"/>
    <p:sldId id="664" r:id="rId149"/>
    <p:sldId id="667" r:id="rId150"/>
    <p:sldId id="670" r:id="rId151"/>
    <p:sldId id="673" r:id="rId152"/>
    <p:sldId id="676" r:id="rId153"/>
    <p:sldId id="679" r:id="rId154"/>
    <p:sldId id="682" r:id="rId155"/>
    <p:sldId id="685" r:id="rId156"/>
    <p:sldId id="688" r:id="rId157"/>
    <p:sldId id="691" r:id="rId158"/>
    <p:sldId id="694" r:id="rId159"/>
    <p:sldId id="697" r:id="rId160"/>
    <p:sldId id="700" r:id="rId161"/>
    <p:sldId id="703" r:id="rId162"/>
    <p:sldId id="706" r:id="rId163"/>
    <p:sldId id="709" r:id="rId164"/>
    <p:sldId id="712" r:id="rId165"/>
    <p:sldId id="715" r:id="rId166"/>
    <p:sldId id="718" r:id="rId167"/>
    <p:sldId id="721" r:id="rId168"/>
    <p:sldId id="724" r:id="rId169"/>
    <p:sldId id="727" r:id="rId170"/>
    <p:sldId id="730" r:id="rId171"/>
    <p:sldId id="733" r:id="rId172"/>
    <p:sldId id="736" r:id="rId173"/>
    <p:sldId id="739" r:id="rId174"/>
    <p:sldId id="742" r:id="rId175"/>
    <p:sldId id="745" r:id="rId176"/>
    <p:sldId id="748" r:id="rId177"/>
    <p:sldId id="751" r:id="rId178"/>
    <p:sldId id="754" r:id="rId179"/>
    <p:sldId id="757" r:id="rId180"/>
    <p:sldId id="760" r:id="rId181"/>
    <p:sldId id="763" r:id="rId182"/>
    <p:sldId id="766" r:id="rId183"/>
    <p:sldId id="769" r:id="rId184"/>
    <p:sldId id="772" r:id="rId185"/>
    <p:sldId id="775" r:id="rId186"/>
    <p:sldId id="778" r:id="rId187"/>
    <p:sldId id="781" r:id="rId188"/>
    <p:sldId id="784" r:id="rId189"/>
    <p:sldId id="787" r:id="rId190"/>
    <p:sldId id="790" r:id="rId191"/>
    <p:sldId id="793" r:id="rId192"/>
    <p:sldId id="796" r:id="rId193"/>
    <p:sldId id="799" r:id="rId194"/>
    <p:sldId id="802" r:id="rId195"/>
    <p:sldId id="805" r:id="rId196"/>
    <p:sldId id="808" r:id="rId197"/>
    <p:sldId id="811" r:id="rId198"/>
    <p:sldId id="814" r:id="rId199"/>
    <p:sldId id="817" r:id="rId200"/>
    <p:sldId id="820" r:id="rId201"/>
    <p:sldId id="823" r:id="rId202"/>
    <p:sldId id="826" r:id="rId203"/>
    <p:sldId id="829" r:id="rId204"/>
    <p:sldId id="832" r:id="rId205"/>
    <p:sldId id="835" r:id="rId206"/>
    <p:sldId id="838" r:id="rId207"/>
    <p:sldId id="841" r:id="rId208"/>
    <p:sldId id="844" r:id="rId209"/>
    <p:sldId id="847" r:id="rId210"/>
    <p:sldId id="850" r:id="rId211"/>
    <p:sldId id="853" r:id="rId212"/>
    <p:sldId id="856" r:id="rId213"/>
    <p:sldId id="859" r:id="rId214"/>
    <p:sldId id="862" r:id="rId215"/>
    <p:sldId id="865" r:id="rId216"/>
    <p:sldId id="868" r:id="rId217"/>
    <p:sldId id="871" r:id="rId218"/>
    <p:sldId id="874" r:id="rId219"/>
    <p:sldId id="877" r:id="rId220"/>
    <p:sldId id="880" r:id="rId221"/>
    <p:sldId id="883" r:id="rId222"/>
    <p:sldId id="886" r:id="rId223"/>
    <p:sldId id="889" r:id="rId224"/>
    <p:sldId id="892" r:id="rId225"/>
    <p:sldId id="895" r:id="rId226"/>
    <p:sldId id="898" r:id="rId227"/>
    <p:sldId id="901" r:id="rId228"/>
    <p:sldId id="904" r:id="rId229"/>
    <p:sldId id="907" r:id="rId230"/>
    <p:sldId id="910" r:id="rId231"/>
    <p:sldId id="913" r:id="rId232"/>
    <p:sldId id="916" r:id="rId233"/>
    <p:sldId id="919" r:id="rId234"/>
    <p:sldId id="922" r:id="rId235"/>
    <p:sldId id="925" r:id="rId236"/>
    <p:sldId id="928" r:id="rId237"/>
    <p:sldId id="931" r:id="rId238"/>
    <p:sldId id="934" r:id="rId239"/>
    <p:sldId id="937" r:id="rId240"/>
    <p:sldId id="940" r:id="rId241"/>
    <p:sldId id="943" r:id="rId242"/>
    <p:sldId id="946" r:id="rId243"/>
    <p:sldId id="949" r:id="rId244"/>
    <p:sldId id="952" r:id="rId245"/>
    <p:sldId id="955" r:id="rId246"/>
    <p:sldId id="958" r:id="rId247"/>
    <p:sldId id="961" r:id="rId248"/>
    <p:sldId id="964" r:id="rId249"/>
    <p:sldId id="967" r:id="rId250"/>
    <p:sldId id="970" r:id="rId251"/>
    <p:sldId id="973" r:id="rId252"/>
    <p:sldId id="976" r:id="rId253"/>
    <p:sldId id="979" r:id="rId254"/>
    <p:sldId id="982" r:id="rId255"/>
  </p:sldIdLst>
  <p:sldSz cx="12192000" cy="6858000"/>
  <p:notesSz cx="6858000" cy="9144000"/>
  <p:custDataLst>
    <p:tags r:id="rId2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fill>
          <a:solidFill>
            <a:schemeClr val="accent1">
              <a:tint val="20000"/>
            </a:schemeClr>
          </a:solidFill>
        </a:fill>
      </a:tcStyle>
    </a:band1H>
    <a:band1V>
      <a:tcStyle>
        <a:fill>
          <a:solidFill>
            <a:schemeClr val="accent1">
              <a:tint val="20000"/>
            </a:schemeClr>
          </a:solidFill>
        </a:fill>
      </a:tcStyle>
    </a:band1V>
    <a:lastCol>
      <a:tcTxStyle b="on"/>
    </a:lastCol>
    <a:firstCol>
      <a:tcTxStyle b="on"/>
    </a:firstCol>
    <a:lastRow>
      <a:tcTxStyle b="on"/>
      <a:tcStyle>
        <a:tcBdr>
          <a:top>
            <a:ln w="50800" cmpd="dbl">
              <a:solidFill>
                <a:schemeClr val="accent1"/>
              </a:solidFill>
            </a:ln>
          </a:top>
        </a:tcBdr>
        <a:fill>
          <a:solidFill>
            <a:schemeClr val="lt1"/>
          </a:solidFill>
        </a:fill>
      </a:tcStyle>
    </a:lastRow>
    <a:firstRow>
      <a:tcTxStyle b="on">
        <a:fontRef idx="minor"/>
        <a:schemeClr val="lt1"/>
      </a:tcTxStyle>
      <a:tcStyle>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7.xml" /><Relationship Id="rId101" Type="http://schemas.openxmlformats.org/officeDocument/2006/relationships/slide" Target="slides/slide88.xml" /><Relationship Id="rId102" Type="http://schemas.openxmlformats.org/officeDocument/2006/relationships/slide" Target="slides/slide89.xml" /><Relationship Id="rId103" Type="http://schemas.openxmlformats.org/officeDocument/2006/relationships/slide" Target="slides/slide90.xml" /><Relationship Id="rId104" Type="http://schemas.openxmlformats.org/officeDocument/2006/relationships/slide" Target="slides/slide91.xml" /><Relationship Id="rId105" Type="http://schemas.openxmlformats.org/officeDocument/2006/relationships/slide" Target="slides/slide92.xml" /><Relationship Id="rId106" Type="http://schemas.openxmlformats.org/officeDocument/2006/relationships/slide" Target="slides/slide93.xml" /><Relationship Id="rId107" Type="http://schemas.openxmlformats.org/officeDocument/2006/relationships/slide" Target="slides/slide94.xml" /><Relationship Id="rId108" Type="http://schemas.openxmlformats.org/officeDocument/2006/relationships/slide" Target="slides/slide95.xml" /><Relationship Id="rId109" Type="http://schemas.openxmlformats.org/officeDocument/2006/relationships/slide" Target="slides/slide96.xml" /><Relationship Id="rId11" Type="http://schemas.openxmlformats.org/officeDocument/2006/relationships/slideMaster" Target="slideMasters/slideMaster11.xml" /><Relationship Id="rId110" Type="http://schemas.openxmlformats.org/officeDocument/2006/relationships/slide" Target="slides/slide97.xml" /><Relationship Id="rId111" Type="http://schemas.openxmlformats.org/officeDocument/2006/relationships/slide" Target="slides/slide98.xml" /><Relationship Id="rId112" Type="http://schemas.openxmlformats.org/officeDocument/2006/relationships/slide" Target="slides/slide99.xml" /><Relationship Id="rId113" Type="http://schemas.openxmlformats.org/officeDocument/2006/relationships/slide" Target="slides/slide100.xml" /><Relationship Id="rId114" Type="http://schemas.openxmlformats.org/officeDocument/2006/relationships/slide" Target="slides/slide101.xml" /><Relationship Id="rId115" Type="http://schemas.openxmlformats.org/officeDocument/2006/relationships/slide" Target="slides/slide102.xml" /><Relationship Id="rId116" Type="http://schemas.openxmlformats.org/officeDocument/2006/relationships/slide" Target="slides/slide103.xml" /><Relationship Id="rId117" Type="http://schemas.openxmlformats.org/officeDocument/2006/relationships/slide" Target="slides/slide104.xml" /><Relationship Id="rId118" Type="http://schemas.openxmlformats.org/officeDocument/2006/relationships/slide" Target="slides/slide105.xml" /><Relationship Id="rId119" Type="http://schemas.openxmlformats.org/officeDocument/2006/relationships/slide" Target="slides/slide106.xml" /><Relationship Id="rId12" Type="http://schemas.openxmlformats.org/officeDocument/2006/relationships/slideMaster" Target="slideMasters/slideMaster12.xml" /><Relationship Id="rId120" Type="http://schemas.openxmlformats.org/officeDocument/2006/relationships/slide" Target="slides/slide107.xml" /><Relationship Id="rId121" Type="http://schemas.openxmlformats.org/officeDocument/2006/relationships/slide" Target="slides/slide108.xml" /><Relationship Id="rId122" Type="http://schemas.openxmlformats.org/officeDocument/2006/relationships/slide" Target="slides/slide109.xml" /><Relationship Id="rId123" Type="http://schemas.openxmlformats.org/officeDocument/2006/relationships/slide" Target="slides/slide110.xml" /><Relationship Id="rId124" Type="http://schemas.openxmlformats.org/officeDocument/2006/relationships/slide" Target="slides/slide111.xml" /><Relationship Id="rId125" Type="http://schemas.openxmlformats.org/officeDocument/2006/relationships/slide" Target="slides/slide112.xml" /><Relationship Id="rId126" Type="http://schemas.openxmlformats.org/officeDocument/2006/relationships/slide" Target="slides/slide113.xml" /><Relationship Id="rId127" Type="http://schemas.openxmlformats.org/officeDocument/2006/relationships/slide" Target="slides/slide114.xml" /><Relationship Id="rId128" Type="http://schemas.openxmlformats.org/officeDocument/2006/relationships/slide" Target="slides/slide115.xml" /><Relationship Id="rId129" Type="http://schemas.openxmlformats.org/officeDocument/2006/relationships/slide" Target="slides/slide116.xml" /><Relationship Id="rId13" Type="http://schemas.openxmlformats.org/officeDocument/2006/relationships/notesMaster" Target="notesMasters/notesMaster1.xml" /><Relationship Id="rId130" Type="http://schemas.openxmlformats.org/officeDocument/2006/relationships/slide" Target="slides/slide117.xml" /><Relationship Id="rId131" Type="http://schemas.openxmlformats.org/officeDocument/2006/relationships/slide" Target="slides/slide118.xml" /><Relationship Id="rId132" Type="http://schemas.openxmlformats.org/officeDocument/2006/relationships/slide" Target="slides/slide119.xml" /><Relationship Id="rId133" Type="http://schemas.openxmlformats.org/officeDocument/2006/relationships/slide" Target="slides/slide120.xml" /><Relationship Id="rId134" Type="http://schemas.openxmlformats.org/officeDocument/2006/relationships/slide" Target="slides/slide121.xml" /><Relationship Id="rId135" Type="http://schemas.openxmlformats.org/officeDocument/2006/relationships/slide" Target="slides/slide122.xml" /><Relationship Id="rId136" Type="http://schemas.openxmlformats.org/officeDocument/2006/relationships/slide" Target="slides/slide123.xml" /><Relationship Id="rId137" Type="http://schemas.openxmlformats.org/officeDocument/2006/relationships/slide" Target="slides/slide124.xml" /><Relationship Id="rId138" Type="http://schemas.openxmlformats.org/officeDocument/2006/relationships/slide" Target="slides/slide125.xml" /><Relationship Id="rId139" Type="http://schemas.openxmlformats.org/officeDocument/2006/relationships/slide" Target="slides/slide126.xml" /><Relationship Id="rId14" Type="http://schemas.openxmlformats.org/officeDocument/2006/relationships/slide" Target="slides/slide1.xml" /><Relationship Id="rId140" Type="http://schemas.openxmlformats.org/officeDocument/2006/relationships/slide" Target="slides/slide127.xml" /><Relationship Id="rId141" Type="http://schemas.openxmlformats.org/officeDocument/2006/relationships/slide" Target="slides/slide128.xml" /><Relationship Id="rId142" Type="http://schemas.openxmlformats.org/officeDocument/2006/relationships/slide" Target="slides/slide129.xml" /><Relationship Id="rId143" Type="http://schemas.openxmlformats.org/officeDocument/2006/relationships/slide" Target="slides/slide130.xml" /><Relationship Id="rId144" Type="http://schemas.openxmlformats.org/officeDocument/2006/relationships/slide" Target="slides/slide131.xml" /><Relationship Id="rId145" Type="http://schemas.openxmlformats.org/officeDocument/2006/relationships/slide" Target="slides/slide132.xml" /><Relationship Id="rId146" Type="http://schemas.openxmlformats.org/officeDocument/2006/relationships/slide" Target="slides/slide133.xml" /><Relationship Id="rId147" Type="http://schemas.openxmlformats.org/officeDocument/2006/relationships/slide" Target="slides/slide134.xml" /><Relationship Id="rId148" Type="http://schemas.openxmlformats.org/officeDocument/2006/relationships/slide" Target="slides/slide135.xml" /><Relationship Id="rId149" Type="http://schemas.openxmlformats.org/officeDocument/2006/relationships/slide" Target="slides/slide136.xml" /><Relationship Id="rId15" Type="http://schemas.openxmlformats.org/officeDocument/2006/relationships/slide" Target="slides/slide2.xml" /><Relationship Id="rId150" Type="http://schemas.openxmlformats.org/officeDocument/2006/relationships/slide" Target="slides/slide137.xml" /><Relationship Id="rId151" Type="http://schemas.openxmlformats.org/officeDocument/2006/relationships/slide" Target="slides/slide138.xml" /><Relationship Id="rId152" Type="http://schemas.openxmlformats.org/officeDocument/2006/relationships/slide" Target="slides/slide139.xml" /><Relationship Id="rId153" Type="http://schemas.openxmlformats.org/officeDocument/2006/relationships/slide" Target="slides/slide140.xml" /><Relationship Id="rId154" Type="http://schemas.openxmlformats.org/officeDocument/2006/relationships/slide" Target="slides/slide141.xml" /><Relationship Id="rId155" Type="http://schemas.openxmlformats.org/officeDocument/2006/relationships/slide" Target="slides/slide142.xml" /><Relationship Id="rId156" Type="http://schemas.openxmlformats.org/officeDocument/2006/relationships/slide" Target="slides/slide143.xml" /><Relationship Id="rId157" Type="http://schemas.openxmlformats.org/officeDocument/2006/relationships/slide" Target="slides/slide144.xml" /><Relationship Id="rId158" Type="http://schemas.openxmlformats.org/officeDocument/2006/relationships/slide" Target="slides/slide145.xml" /><Relationship Id="rId159" Type="http://schemas.openxmlformats.org/officeDocument/2006/relationships/slide" Target="slides/slide146.xml" /><Relationship Id="rId16" Type="http://schemas.openxmlformats.org/officeDocument/2006/relationships/slide" Target="slides/slide3.xml" /><Relationship Id="rId160" Type="http://schemas.openxmlformats.org/officeDocument/2006/relationships/slide" Target="slides/slide147.xml" /><Relationship Id="rId161" Type="http://schemas.openxmlformats.org/officeDocument/2006/relationships/slide" Target="slides/slide148.xml" /><Relationship Id="rId162" Type="http://schemas.openxmlformats.org/officeDocument/2006/relationships/slide" Target="slides/slide149.xml" /><Relationship Id="rId163" Type="http://schemas.openxmlformats.org/officeDocument/2006/relationships/slide" Target="slides/slide150.xml" /><Relationship Id="rId164" Type="http://schemas.openxmlformats.org/officeDocument/2006/relationships/slide" Target="slides/slide151.xml" /><Relationship Id="rId165" Type="http://schemas.openxmlformats.org/officeDocument/2006/relationships/slide" Target="slides/slide152.xml" /><Relationship Id="rId166" Type="http://schemas.openxmlformats.org/officeDocument/2006/relationships/slide" Target="slides/slide153.xml" /><Relationship Id="rId167" Type="http://schemas.openxmlformats.org/officeDocument/2006/relationships/slide" Target="slides/slide154.xml" /><Relationship Id="rId168" Type="http://schemas.openxmlformats.org/officeDocument/2006/relationships/slide" Target="slides/slide155.xml" /><Relationship Id="rId169" Type="http://schemas.openxmlformats.org/officeDocument/2006/relationships/slide" Target="slides/slide156.xml" /><Relationship Id="rId17" Type="http://schemas.openxmlformats.org/officeDocument/2006/relationships/slide" Target="slides/slide4.xml" /><Relationship Id="rId170" Type="http://schemas.openxmlformats.org/officeDocument/2006/relationships/slide" Target="slides/slide157.xml" /><Relationship Id="rId171" Type="http://schemas.openxmlformats.org/officeDocument/2006/relationships/slide" Target="slides/slide158.xml" /><Relationship Id="rId172" Type="http://schemas.openxmlformats.org/officeDocument/2006/relationships/slide" Target="slides/slide159.xml" /><Relationship Id="rId173" Type="http://schemas.openxmlformats.org/officeDocument/2006/relationships/slide" Target="slides/slide160.xml" /><Relationship Id="rId174" Type="http://schemas.openxmlformats.org/officeDocument/2006/relationships/slide" Target="slides/slide161.xml" /><Relationship Id="rId175" Type="http://schemas.openxmlformats.org/officeDocument/2006/relationships/slide" Target="slides/slide162.xml" /><Relationship Id="rId176" Type="http://schemas.openxmlformats.org/officeDocument/2006/relationships/slide" Target="slides/slide163.xml" /><Relationship Id="rId177" Type="http://schemas.openxmlformats.org/officeDocument/2006/relationships/slide" Target="slides/slide164.xml" /><Relationship Id="rId178" Type="http://schemas.openxmlformats.org/officeDocument/2006/relationships/slide" Target="slides/slide165.xml" /><Relationship Id="rId179" Type="http://schemas.openxmlformats.org/officeDocument/2006/relationships/slide" Target="slides/slide166.xml" /><Relationship Id="rId18" Type="http://schemas.openxmlformats.org/officeDocument/2006/relationships/slide" Target="slides/slide5.xml" /><Relationship Id="rId180" Type="http://schemas.openxmlformats.org/officeDocument/2006/relationships/slide" Target="slides/slide167.xml" /><Relationship Id="rId181" Type="http://schemas.openxmlformats.org/officeDocument/2006/relationships/slide" Target="slides/slide168.xml" /><Relationship Id="rId182" Type="http://schemas.openxmlformats.org/officeDocument/2006/relationships/slide" Target="slides/slide169.xml" /><Relationship Id="rId183" Type="http://schemas.openxmlformats.org/officeDocument/2006/relationships/slide" Target="slides/slide170.xml" /><Relationship Id="rId184" Type="http://schemas.openxmlformats.org/officeDocument/2006/relationships/slide" Target="slides/slide171.xml" /><Relationship Id="rId185" Type="http://schemas.openxmlformats.org/officeDocument/2006/relationships/slide" Target="slides/slide172.xml" /><Relationship Id="rId186" Type="http://schemas.openxmlformats.org/officeDocument/2006/relationships/slide" Target="slides/slide173.xml" /><Relationship Id="rId187" Type="http://schemas.openxmlformats.org/officeDocument/2006/relationships/slide" Target="slides/slide174.xml" /><Relationship Id="rId188" Type="http://schemas.openxmlformats.org/officeDocument/2006/relationships/slide" Target="slides/slide175.xml" /><Relationship Id="rId189" Type="http://schemas.openxmlformats.org/officeDocument/2006/relationships/slide" Target="slides/slide176.xml" /><Relationship Id="rId19" Type="http://schemas.openxmlformats.org/officeDocument/2006/relationships/slide" Target="slides/slide6.xml" /><Relationship Id="rId190" Type="http://schemas.openxmlformats.org/officeDocument/2006/relationships/slide" Target="slides/slide177.xml" /><Relationship Id="rId191" Type="http://schemas.openxmlformats.org/officeDocument/2006/relationships/slide" Target="slides/slide178.xml" /><Relationship Id="rId192" Type="http://schemas.openxmlformats.org/officeDocument/2006/relationships/slide" Target="slides/slide179.xml" /><Relationship Id="rId193" Type="http://schemas.openxmlformats.org/officeDocument/2006/relationships/slide" Target="slides/slide180.xml" /><Relationship Id="rId194" Type="http://schemas.openxmlformats.org/officeDocument/2006/relationships/slide" Target="slides/slide181.xml" /><Relationship Id="rId195" Type="http://schemas.openxmlformats.org/officeDocument/2006/relationships/slide" Target="slides/slide182.xml" /><Relationship Id="rId196" Type="http://schemas.openxmlformats.org/officeDocument/2006/relationships/slide" Target="slides/slide183.xml" /><Relationship Id="rId197" Type="http://schemas.openxmlformats.org/officeDocument/2006/relationships/slide" Target="slides/slide184.xml" /><Relationship Id="rId198" Type="http://schemas.openxmlformats.org/officeDocument/2006/relationships/slide" Target="slides/slide185.xml" /><Relationship Id="rId199" Type="http://schemas.openxmlformats.org/officeDocument/2006/relationships/slide" Target="slides/slide186.xml" /><Relationship Id="rId2" Type="http://schemas.openxmlformats.org/officeDocument/2006/relationships/slideMaster" Target="slideMasters/slideMaster2.xml" /><Relationship Id="rId20" Type="http://schemas.openxmlformats.org/officeDocument/2006/relationships/slide" Target="slides/slide7.xml" /><Relationship Id="rId200" Type="http://schemas.openxmlformats.org/officeDocument/2006/relationships/slide" Target="slides/slide187.xml" /><Relationship Id="rId201" Type="http://schemas.openxmlformats.org/officeDocument/2006/relationships/slide" Target="slides/slide188.xml" /><Relationship Id="rId202" Type="http://schemas.openxmlformats.org/officeDocument/2006/relationships/slide" Target="slides/slide189.xml" /><Relationship Id="rId203" Type="http://schemas.openxmlformats.org/officeDocument/2006/relationships/slide" Target="slides/slide190.xml" /><Relationship Id="rId204" Type="http://schemas.openxmlformats.org/officeDocument/2006/relationships/slide" Target="slides/slide191.xml" /><Relationship Id="rId205" Type="http://schemas.openxmlformats.org/officeDocument/2006/relationships/slide" Target="slides/slide192.xml" /><Relationship Id="rId206" Type="http://schemas.openxmlformats.org/officeDocument/2006/relationships/slide" Target="slides/slide193.xml" /><Relationship Id="rId207" Type="http://schemas.openxmlformats.org/officeDocument/2006/relationships/slide" Target="slides/slide194.xml" /><Relationship Id="rId208" Type="http://schemas.openxmlformats.org/officeDocument/2006/relationships/slide" Target="slides/slide195.xml" /><Relationship Id="rId209" Type="http://schemas.openxmlformats.org/officeDocument/2006/relationships/slide" Target="slides/slide196.xml" /><Relationship Id="rId21" Type="http://schemas.openxmlformats.org/officeDocument/2006/relationships/slide" Target="slides/slide8.xml" /><Relationship Id="rId210" Type="http://schemas.openxmlformats.org/officeDocument/2006/relationships/slide" Target="slides/slide197.xml" /><Relationship Id="rId211" Type="http://schemas.openxmlformats.org/officeDocument/2006/relationships/slide" Target="slides/slide198.xml" /><Relationship Id="rId212" Type="http://schemas.openxmlformats.org/officeDocument/2006/relationships/slide" Target="slides/slide199.xml" /><Relationship Id="rId213" Type="http://schemas.openxmlformats.org/officeDocument/2006/relationships/slide" Target="slides/slide200.xml" /><Relationship Id="rId214" Type="http://schemas.openxmlformats.org/officeDocument/2006/relationships/slide" Target="slides/slide201.xml" /><Relationship Id="rId215" Type="http://schemas.openxmlformats.org/officeDocument/2006/relationships/slide" Target="slides/slide202.xml" /><Relationship Id="rId216" Type="http://schemas.openxmlformats.org/officeDocument/2006/relationships/slide" Target="slides/slide203.xml" /><Relationship Id="rId217" Type="http://schemas.openxmlformats.org/officeDocument/2006/relationships/slide" Target="slides/slide204.xml" /><Relationship Id="rId218" Type="http://schemas.openxmlformats.org/officeDocument/2006/relationships/slide" Target="slides/slide205.xml" /><Relationship Id="rId219" Type="http://schemas.openxmlformats.org/officeDocument/2006/relationships/slide" Target="slides/slide206.xml" /><Relationship Id="rId22" Type="http://schemas.openxmlformats.org/officeDocument/2006/relationships/slide" Target="slides/slide9.xml" /><Relationship Id="rId220" Type="http://schemas.openxmlformats.org/officeDocument/2006/relationships/slide" Target="slides/slide207.xml" /><Relationship Id="rId221" Type="http://schemas.openxmlformats.org/officeDocument/2006/relationships/slide" Target="slides/slide208.xml" /><Relationship Id="rId222" Type="http://schemas.openxmlformats.org/officeDocument/2006/relationships/slide" Target="slides/slide209.xml" /><Relationship Id="rId223" Type="http://schemas.openxmlformats.org/officeDocument/2006/relationships/slide" Target="slides/slide210.xml" /><Relationship Id="rId224" Type="http://schemas.openxmlformats.org/officeDocument/2006/relationships/slide" Target="slides/slide211.xml" /><Relationship Id="rId225" Type="http://schemas.openxmlformats.org/officeDocument/2006/relationships/slide" Target="slides/slide212.xml" /><Relationship Id="rId226" Type="http://schemas.openxmlformats.org/officeDocument/2006/relationships/slide" Target="slides/slide213.xml" /><Relationship Id="rId227" Type="http://schemas.openxmlformats.org/officeDocument/2006/relationships/slide" Target="slides/slide214.xml" /><Relationship Id="rId228" Type="http://schemas.openxmlformats.org/officeDocument/2006/relationships/slide" Target="slides/slide215.xml" /><Relationship Id="rId229" Type="http://schemas.openxmlformats.org/officeDocument/2006/relationships/slide" Target="slides/slide216.xml" /><Relationship Id="rId23" Type="http://schemas.openxmlformats.org/officeDocument/2006/relationships/slide" Target="slides/slide10.xml" /><Relationship Id="rId230" Type="http://schemas.openxmlformats.org/officeDocument/2006/relationships/slide" Target="slides/slide217.xml" /><Relationship Id="rId231" Type="http://schemas.openxmlformats.org/officeDocument/2006/relationships/slide" Target="slides/slide218.xml" /><Relationship Id="rId232" Type="http://schemas.openxmlformats.org/officeDocument/2006/relationships/slide" Target="slides/slide219.xml" /><Relationship Id="rId233" Type="http://schemas.openxmlformats.org/officeDocument/2006/relationships/slide" Target="slides/slide220.xml" /><Relationship Id="rId234" Type="http://schemas.openxmlformats.org/officeDocument/2006/relationships/slide" Target="slides/slide221.xml" /><Relationship Id="rId235" Type="http://schemas.openxmlformats.org/officeDocument/2006/relationships/slide" Target="slides/slide222.xml" /><Relationship Id="rId236" Type="http://schemas.openxmlformats.org/officeDocument/2006/relationships/slide" Target="slides/slide223.xml" /><Relationship Id="rId237" Type="http://schemas.openxmlformats.org/officeDocument/2006/relationships/slide" Target="slides/slide224.xml" /><Relationship Id="rId238" Type="http://schemas.openxmlformats.org/officeDocument/2006/relationships/slide" Target="slides/slide225.xml" /><Relationship Id="rId239" Type="http://schemas.openxmlformats.org/officeDocument/2006/relationships/slide" Target="slides/slide226.xml" /><Relationship Id="rId24" Type="http://schemas.openxmlformats.org/officeDocument/2006/relationships/slide" Target="slides/slide11.xml" /><Relationship Id="rId240" Type="http://schemas.openxmlformats.org/officeDocument/2006/relationships/slide" Target="slides/slide227.xml" /><Relationship Id="rId241" Type="http://schemas.openxmlformats.org/officeDocument/2006/relationships/slide" Target="slides/slide228.xml" /><Relationship Id="rId242" Type="http://schemas.openxmlformats.org/officeDocument/2006/relationships/slide" Target="slides/slide229.xml" /><Relationship Id="rId243" Type="http://schemas.openxmlformats.org/officeDocument/2006/relationships/slide" Target="slides/slide230.xml" /><Relationship Id="rId244" Type="http://schemas.openxmlformats.org/officeDocument/2006/relationships/slide" Target="slides/slide231.xml" /><Relationship Id="rId245" Type="http://schemas.openxmlformats.org/officeDocument/2006/relationships/slide" Target="slides/slide232.xml" /><Relationship Id="rId246" Type="http://schemas.openxmlformats.org/officeDocument/2006/relationships/slide" Target="slides/slide233.xml" /><Relationship Id="rId247" Type="http://schemas.openxmlformats.org/officeDocument/2006/relationships/slide" Target="slides/slide234.xml" /><Relationship Id="rId248" Type="http://schemas.openxmlformats.org/officeDocument/2006/relationships/slide" Target="slides/slide235.xml" /><Relationship Id="rId249" Type="http://schemas.openxmlformats.org/officeDocument/2006/relationships/slide" Target="slides/slide236.xml" /><Relationship Id="rId25" Type="http://schemas.openxmlformats.org/officeDocument/2006/relationships/slide" Target="slides/slide12.xml" /><Relationship Id="rId250" Type="http://schemas.openxmlformats.org/officeDocument/2006/relationships/slide" Target="slides/slide237.xml" /><Relationship Id="rId251" Type="http://schemas.openxmlformats.org/officeDocument/2006/relationships/slide" Target="slides/slide238.xml" /><Relationship Id="rId252" Type="http://schemas.openxmlformats.org/officeDocument/2006/relationships/slide" Target="slides/slide239.xml" /><Relationship Id="rId253" Type="http://schemas.openxmlformats.org/officeDocument/2006/relationships/slide" Target="slides/slide240.xml" /><Relationship Id="rId254" Type="http://schemas.openxmlformats.org/officeDocument/2006/relationships/slide" Target="slides/slide241.xml" /><Relationship Id="rId255" Type="http://schemas.openxmlformats.org/officeDocument/2006/relationships/slide" Target="slides/slide242.xml" /><Relationship Id="rId256" Type="http://schemas.openxmlformats.org/officeDocument/2006/relationships/tags" Target="tags/tag43.xml" /><Relationship Id="rId257" Type="http://schemas.openxmlformats.org/officeDocument/2006/relationships/presProps" Target="presProps.xml" /><Relationship Id="rId258" Type="http://schemas.openxmlformats.org/officeDocument/2006/relationships/viewProps" Target="viewProps.xml" /><Relationship Id="rId259" Type="http://schemas.openxmlformats.org/officeDocument/2006/relationships/theme" Target="theme/theme1.xml" /><Relationship Id="rId26" Type="http://schemas.openxmlformats.org/officeDocument/2006/relationships/slide" Target="slides/slide13.xml" /><Relationship Id="rId260" Type="http://schemas.openxmlformats.org/officeDocument/2006/relationships/tableStyles" Target="tableStyles.xml" /><Relationship Id="rId27" Type="http://schemas.openxmlformats.org/officeDocument/2006/relationships/slide" Target="slides/slide14.xml" /><Relationship Id="rId28" Type="http://schemas.openxmlformats.org/officeDocument/2006/relationships/slide" Target="slides/slide15.xml" /><Relationship Id="rId29" Type="http://schemas.openxmlformats.org/officeDocument/2006/relationships/slide" Target="slides/slide16.xml" /><Relationship Id="rId3" Type="http://schemas.openxmlformats.org/officeDocument/2006/relationships/slideMaster" Target="slideMasters/slideMaster3.xml" /><Relationship Id="rId30" Type="http://schemas.openxmlformats.org/officeDocument/2006/relationships/slide" Target="slides/slide17.xml" /><Relationship Id="rId31" Type="http://schemas.openxmlformats.org/officeDocument/2006/relationships/slide" Target="slides/slide18.xml" /><Relationship Id="rId32" Type="http://schemas.openxmlformats.org/officeDocument/2006/relationships/slide" Target="slides/slide19.xml" /><Relationship Id="rId33" Type="http://schemas.openxmlformats.org/officeDocument/2006/relationships/slide" Target="slides/slide20.xml" /><Relationship Id="rId34" Type="http://schemas.openxmlformats.org/officeDocument/2006/relationships/slide" Target="slides/slide21.xml" /><Relationship Id="rId35" Type="http://schemas.openxmlformats.org/officeDocument/2006/relationships/slide" Target="slides/slide22.xml" /><Relationship Id="rId36" Type="http://schemas.openxmlformats.org/officeDocument/2006/relationships/slide" Target="slides/slide23.xml" /><Relationship Id="rId37" Type="http://schemas.openxmlformats.org/officeDocument/2006/relationships/slide" Target="slides/slide24.xml" /><Relationship Id="rId38" Type="http://schemas.openxmlformats.org/officeDocument/2006/relationships/slide" Target="slides/slide25.xml" /><Relationship Id="rId39" Type="http://schemas.openxmlformats.org/officeDocument/2006/relationships/slide" Target="slides/slide26.xml" /><Relationship Id="rId4" Type="http://schemas.openxmlformats.org/officeDocument/2006/relationships/slideMaster" Target="slideMasters/slideMaster4.xml" /><Relationship Id="rId40" Type="http://schemas.openxmlformats.org/officeDocument/2006/relationships/slide" Target="slides/slide27.xml" /><Relationship Id="rId41" Type="http://schemas.openxmlformats.org/officeDocument/2006/relationships/slide" Target="slides/slide28.xml" /><Relationship Id="rId42" Type="http://schemas.openxmlformats.org/officeDocument/2006/relationships/slide" Target="slides/slide29.xml" /><Relationship Id="rId43" Type="http://schemas.openxmlformats.org/officeDocument/2006/relationships/slide" Target="slides/slide30.xml" /><Relationship Id="rId44" Type="http://schemas.openxmlformats.org/officeDocument/2006/relationships/slide" Target="slides/slide31.xml" /><Relationship Id="rId45" Type="http://schemas.openxmlformats.org/officeDocument/2006/relationships/slide" Target="slides/slide32.xml" /><Relationship Id="rId46" Type="http://schemas.openxmlformats.org/officeDocument/2006/relationships/slide" Target="slides/slide33.xml" /><Relationship Id="rId47" Type="http://schemas.openxmlformats.org/officeDocument/2006/relationships/slide" Target="slides/slide34.xml" /><Relationship Id="rId48" Type="http://schemas.openxmlformats.org/officeDocument/2006/relationships/slide" Target="slides/slide35.xml" /><Relationship Id="rId49" Type="http://schemas.openxmlformats.org/officeDocument/2006/relationships/slide" Target="slides/slide36.xml" /><Relationship Id="rId5" Type="http://schemas.openxmlformats.org/officeDocument/2006/relationships/slideMaster" Target="slideMasters/slideMaster5.xml" /><Relationship Id="rId50" Type="http://schemas.openxmlformats.org/officeDocument/2006/relationships/slide" Target="slides/slide37.xml" /><Relationship Id="rId51" Type="http://schemas.openxmlformats.org/officeDocument/2006/relationships/slide" Target="slides/slide38.xml" /><Relationship Id="rId52" Type="http://schemas.openxmlformats.org/officeDocument/2006/relationships/slide" Target="slides/slide39.xml" /><Relationship Id="rId53" Type="http://schemas.openxmlformats.org/officeDocument/2006/relationships/slide" Target="slides/slide40.xml" /><Relationship Id="rId54" Type="http://schemas.openxmlformats.org/officeDocument/2006/relationships/slide" Target="slides/slide41.xml" /><Relationship Id="rId55" Type="http://schemas.openxmlformats.org/officeDocument/2006/relationships/slide" Target="slides/slide42.xml" /><Relationship Id="rId56" Type="http://schemas.openxmlformats.org/officeDocument/2006/relationships/slide" Target="slides/slide43.xml" /><Relationship Id="rId57" Type="http://schemas.openxmlformats.org/officeDocument/2006/relationships/slide" Target="slides/slide44.xml" /><Relationship Id="rId58" Type="http://schemas.openxmlformats.org/officeDocument/2006/relationships/slide" Target="slides/slide45.xml" /><Relationship Id="rId59" Type="http://schemas.openxmlformats.org/officeDocument/2006/relationships/slide" Target="slides/slide46.xml" /><Relationship Id="rId6" Type="http://schemas.openxmlformats.org/officeDocument/2006/relationships/slideMaster" Target="slideMasters/slideMaster6.xml" /><Relationship Id="rId60" Type="http://schemas.openxmlformats.org/officeDocument/2006/relationships/slide" Target="slides/slide47.xml" /><Relationship Id="rId61" Type="http://schemas.openxmlformats.org/officeDocument/2006/relationships/slide" Target="slides/slide48.xml" /><Relationship Id="rId62" Type="http://schemas.openxmlformats.org/officeDocument/2006/relationships/slide" Target="slides/slide49.xml" /><Relationship Id="rId63" Type="http://schemas.openxmlformats.org/officeDocument/2006/relationships/slide" Target="slides/slide50.xml" /><Relationship Id="rId64" Type="http://schemas.openxmlformats.org/officeDocument/2006/relationships/slide" Target="slides/slide51.xml" /><Relationship Id="rId65" Type="http://schemas.openxmlformats.org/officeDocument/2006/relationships/slide" Target="slides/slide52.xml" /><Relationship Id="rId66" Type="http://schemas.openxmlformats.org/officeDocument/2006/relationships/slide" Target="slides/slide53.xml" /><Relationship Id="rId67" Type="http://schemas.openxmlformats.org/officeDocument/2006/relationships/slide" Target="slides/slide54.xml" /><Relationship Id="rId68" Type="http://schemas.openxmlformats.org/officeDocument/2006/relationships/slide" Target="slides/slide55.xml" /><Relationship Id="rId69" Type="http://schemas.openxmlformats.org/officeDocument/2006/relationships/slide" Target="slides/slide56.xml" /><Relationship Id="rId7" Type="http://schemas.openxmlformats.org/officeDocument/2006/relationships/slideMaster" Target="slideMasters/slideMaster7.xml" /><Relationship Id="rId70" Type="http://schemas.openxmlformats.org/officeDocument/2006/relationships/slide" Target="slides/slide57.xml" /><Relationship Id="rId71" Type="http://schemas.openxmlformats.org/officeDocument/2006/relationships/slide" Target="slides/slide58.xml" /><Relationship Id="rId72" Type="http://schemas.openxmlformats.org/officeDocument/2006/relationships/slide" Target="slides/slide59.xml" /><Relationship Id="rId73" Type="http://schemas.openxmlformats.org/officeDocument/2006/relationships/slide" Target="slides/slide60.xml" /><Relationship Id="rId74" Type="http://schemas.openxmlformats.org/officeDocument/2006/relationships/slide" Target="slides/slide61.xml" /><Relationship Id="rId75" Type="http://schemas.openxmlformats.org/officeDocument/2006/relationships/slide" Target="slides/slide62.xml" /><Relationship Id="rId76" Type="http://schemas.openxmlformats.org/officeDocument/2006/relationships/slide" Target="slides/slide63.xml" /><Relationship Id="rId77" Type="http://schemas.openxmlformats.org/officeDocument/2006/relationships/slide" Target="slides/slide64.xml" /><Relationship Id="rId78" Type="http://schemas.openxmlformats.org/officeDocument/2006/relationships/slide" Target="slides/slide65.xml" /><Relationship Id="rId79" Type="http://schemas.openxmlformats.org/officeDocument/2006/relationships/slide" Target="slides/slide66.xml" /><Relationship Id="rId8" Type="http://schemas.openxmlformats.org/officeDocument/2006/relationships/slideMaster" Target="slideMasters/slideMaster8.xml" /><Relationship Id="rId80" Type="http://schemas.openxmlformats.org/officeDocument/2006/relationships/slide" Target="slides/slide67.xml" /><Relationship Id="rId81" Type="http://schemas.openxmlformats.org/officeDocument/2006/relationships/slide" Target="slides/slide68.xml" /><Relationship Id="rId82" Type="http://schemas.openxmlformats.org/officeDocument/2006/relationships/slide" Target="slides/slide69.xml" /><Relationship Id="rId83" Type="http://schemas.openxmlformats.org/officeDocument/2006/relationships/slide" Target="slides/slide70.xml" /><Relationship Id="rId84" Type="http://schemas.openxmlformats.org/officeDocument/2006/relationships/slide" Target="slides/slide71.xml" /><Relationship Id="rId85" Type="http://schemas.openxmlformats.org/officeDocument/2006/relationships/slide" Target="slides/slide72.xml" /><Relationship Id="rId86" Type="http://schemas.openxmlformats.org/officeDocument/2006/relationships/slide" Target="slides/slide73.xml" /><Relationship Id="rId87" Type="http://schemas.openxmlformats.org/officeDocument/2006/relationships/slide" Target="slides/slide74.xml" /><Relationship Id="rId88" Type="http://schemas.openxmlformats.org/officeDocument/2006/relationships/slide" Target="slides/slide75.xml" /><Relationship Id="rId89" Type="http://schemas.openxmlformats.org/officeDocument/2006/relationships/slide" Target="slides/slide76.xml" /><Relationship Id="rId9" Type="http://schemas.openxmlformats.org/officeDocument/2006/relationships/slideMaster" Target="slideMasters/slideMaster9.xml" /><Relationship Id="rId90" Type="http://schemas.openxmlformats.org/officeDocument/2006/relationships/slide" Target="slides/slide77.xml" /><Relationship Id="rId91" Type="http://schemas.openxmlformats.org/officeDocument/2006/relationships/slide" Target="slides/slide78.xml" /><Relationship Id="rId92" Type="http://schemas.openxmlformats.org/officeDocument/2006/relationships/slide" Target="slides/slide79.xml" /><Relationship Id="rId93" Type="http://schemas.openxmlformats.org/officeDocument/2006/relationships/slide" Target="slides/slide80.xml" /><Relationship Id="rId94" Type="http://schemas.openxmlformats.org/officeDocument/2006/relationships/slide" Target="slides/slide81.xml" /><Relationship Id="rId95" Type="http://schemas.openxmlformats.org/officeDocument/2006/relationships/slide" Target="slides/slide82.xml" /><Relationship Id="rId96" Type="http://schemas.openxmlformats.org/officeDocument/2006/relationships/slide" Target="slides/slide83.xml" /><Relationship Id="rId97" Type="http://schemas.openxmlformats.org/officeDocument/2006/relationships/slide" Target="slides/slide84.xml" /><Relationship Id="rId98" Type="http://schemas.openxmlformats.org/officeDocument/2006/relationships/slide" Target="slides/slide85.xml" /><Relationship Id="rId99" Type="http://schemas.openxmlformats.org/officeDocument/2006/relationships/slide" Target="slides/slide8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5" name="PlaceHolder 1"/>
          <p:cNvSpPr>
            <a:spLocks noGrp="1"/>
          </p:cNvSpPr>
          <p:nvPr>
            <p:ph type="sldImg"/>
          </p:nvPr>
        </p:nvSpPr>
        <p:spPr>
          <a:xfrm>
            <a:off x="533520" y="764280"/>
            <a:ext cx="6704640" cy="3771360"/>
          </a:xfrm>
          <a:prstGeom prst="rect">
            <a:avLst/>
          </a:prstGeom>
          <a:noFill/>
          <a:ln w="0">
            <a:noFill/>
          </a:ln>
        </p:spPr>
      </p:sp>
      <p:sp>
        <p:nvSpPr>
          <p:cNvPr id="116" name="PlaceHolder 2"/>
          <p:cNvSpPr>
            <a:spLocks noGrp="1"/>
          </p:cNvSpPr>
          <p:nvPr>
            <p:ph type="body" idx="4"/>
          </p:nvPr>
        </p:nvSpPr>
        <p:spPr>
          <a:xfrm>
            <a:off x="777240" y="4777560"/>
            <a:ext cx="6217560" cy="4525920"/>
          </a:xfrm>
          <a:prstGeom prst="rect">
            <a:avLst/>
          </a:prstGeom>
          <a:noFill/>
          <a:ln w="0">
            <a:noFill/>
          </a:ln>
        </p:spPr>
        <p:txBody>
          <a:bodyPr lIns="0" tIns="0" rIns="0" bIns="0" anchor="t">
            <a:noAutofit/>
          </a:bodyPr>
          <a:lstStyle/>
          <a:p>
            <a:pPr indent="0">
              <a:buNone/>
            </a:pPr>
            <a:r>
              <a:rPr lang="en-US" sz="2000" b="0" u="none" strike="noStrike">
                <a:solidFill>
                  <a:srgbClr val="000000"/>
                </a:solidFill>
                <a:effectLst/>
                <a:uFillTx/>
                <a:latin typeface="Arial"/>
              </a:rPr>
              <a:t>Click to edit the notes format</a:t>
            </a:r>
            <a:endParaRPr lang="en-US" sz="2000" b="0" u="none" strike="noStrike">
              <a:solidFill>
                <a:srgbClr val="000000"/>
              </a:solidFill>
              <a:effectLst/>
              <a:uFillTx/>
              <a:latin typeface="Arial"/>
            </a:endParaRPr>
          </a:p>
        </p:txBody>
      </p:sp>
      <p:sp>
        <p:nvSpPr>
          <p:cNvPr id="117" name="PlaceHolder 3"/>
          <p:cNvSpPr>
            <a:spLocks noGrp="1"/>
          </p:cNvSpPr>
          <p:nvPr>
            <p:ph type="hdr" idx="5"/>
          </p:nvPr>
        </p:nvSpPr>
        <p:spPr>
          <a:xfrm>
            <a:off x="0" y="0"/>
            <a:ext cx="3372840" cy="502560"/>
          </a:xfrm>
          <a:prstGeom prst="rect">
            <a:avLst/>
          </a:prstGeom>
          <a:noFill/>
          <a:ln w="0">
            <a:noFill/>
          </a:ln>
        </p:spPr>
        <p:txBody>
          <a:bodyPr lIns="0" tIns="0" rIns="0" bIns="0" anchor="t">
            <a:noAutofit/>
          </a:bodyPr>
          <a:lstStyle/>
          <a:p>
            <a:pPr indent="0">
              <a:buNone/>
            </a:pPr>
            <a:r>
              <a:rPr lang="en-US" sz="1400" b="0" u="none" strike="noStrike">
                <a:solidFill>
                  <a:srgbClr val="000000"/>
                </a:solidFill>
                <a:effectLst/>
                <a:uFillTx/>
                <a:latin typeface="Times New Roman"/>
              </a:rPr>
              <a:t> </a:t>
            </a:r>
            <a:endParaRPr lang="en-US" sz="1400" b="0" u="none" strike="noStrike">
              <a:solidFill>
                <a:srgbClr val="000000"/>
              </a:solidFill>
              <a:effectLst/>
              <a:uFillTx/>
              <a:latin typeface="Times New Roman"/>
            </a:endParaRPr>
          </a:p>
        </p:txBody>
      </p:sp>
      <p:sp>
        <p:nvSpPr>
          <p:cNvPr id="118"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 </a:t>
            </a:r>
            <a:endParaRPr lang="en-US" sz="1400" b="0" u="none" strike="noStrike">
              <a:solidFill>
                <a:srgbClr val="000000"/>
              </a:solidFill>
              <a:effectLst/>
              <a:uFillTx/>
              <a:latin typeface="Times New Roman"/>
            </a:endParaRPr>
          </a:p>
        </p:txBody>
      </p:sp>
      <p:sp>
        <p:nvSpPr>
          <p:cNvPr id="119"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a:solidFill>
                  <a:srgbClr val="000000"/>
                </a:solidFill>
                <a:effectLst/>
                <a:uFillTx/>
                <a:latin typeface="Times New Roman"/>
              </a:rPr>
              <a:t> </a:t>
            </a:r>
            <a:endParaRPr lang="en-US" sz="1400" b="0" u="none" strike="noStrike">
              <a:solidFill>
                <a:srgbClr val="000000"/>
              </a:solidFill>
              <a:effectLst/>
              <a:uFillTx/>
              <a:latin typeface="Times New Roman"/>
            </a:endParaRPr>
          </a:p>
        </p:txBody>
      </p:sp>
      <p:sp>
        <p:nvSpPr>
          <p:cNvPr id="120"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6CD9FD6A-F4B3-4C44-9989-DA51FE29764B}" type="slidenum">
              <a:rPr lang="en-US" sz="1400" b="0" u="none" strike="noStrike">
                <a:solidFill>
                  <a:srgbClr val="000000"/>
                </a:solidFill>
                <a:effectLst/>
                <a:uFillTx/>
                <a:latin typeface="Times New Roman"/>
              </a:rPr>
              <a:t>1</a:t>
            </a:fld>
            <a:endParaRPr lang="en-US"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96.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85.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3" name="PlaceHolder 1"/>
          <p:cNvSpPr>
            <a:spLocks noGrp="1"/>
          </p:cNvSpPr>
          <p:nvPr>
            <p:ph type="sldImg"/>
          </p:nvPr>
        </p:nvSpPr>
        <p:spPr>
          <a:xfrm>
            <a:off x="685800" y="630360"/>
            <a:ext cx="3777840" cy="2125440"/>
          </a:xfrm>
          <a:prstGeom prst="rect">
            <a:avLst/>
          </a:prstGeom>
          <a:ln w="0">
            <a:noFill/>
          </a:ln>
        </p:spPr>
      </p:sp>
      <p:sp>
        <p:nvSpPr>
          <p:cNvPr id="214" name="PlaceHolder 2"/>
          <p:cNvSpPr>
            <a:spLocks noGrp="1"/>
          </p:cNvSpPr>
          <p:nvPr>
            <p:ph type="body" idx="5"/>
          </p:nvPr>
        </p:nvSpPr>
        <p:spPr>
          <a:xfrm>
            <a:off x="685800" y="2993760"/>
            <a:ext cx="5486040" cy="5519520"/>
          </a:xfrm>
          <a:prstGeom prst="rect">
            <a:avLst/>
          </a:prstGeom>
          <a:noFill/>
          <a:ln w="0">
            <a:noFill/>
          </a:ln>
        </p:spPr>
        <p:txBody>
          <a:bodyPr lIns="91440" tIns="45720" rIns="91440" bIns="45720" anchor="t">
            <a:noAutofit/>
          </a:bodyPr>
          <a:lstStyle/>
          <a:p>
            <a:pPr indent="0">
              <a:buNone/>
            </a:pPr>
            <a:endParaRPr lang="en-US" sz="1800" b="0" u="none" strike="noStrike">
              <a:solidFill>
                <a:srgbClr val="000000"/>
              </a:solidFill>
              <a:effectLst/>
              <a:uFillTx/>
              <a:latin typeface="Arial"/>
            </a:endParaRPr>
          </a:p>
        </p:txBody>
      </p:sp>
      <p:sp>
        <p:nvSpPr>
          <p:cNvPr id="215" name="PlaceHolder 3"/>
          <p:cNvSpPr>
            <a:spLocks noGrp="1"/>
          </p:cNvSpPr>
          <p:nvPr>
            <p:ph type="sldNum" idx="4"/>
          </p:nvPr>
        </p:nvSpPr>
        <p:spPr>
          <a:xfrm>
            <a:off x="6063120" y="8685360"/>
            <a:ext cx="684000" cy="458280"/>
          </a:xfrm>
          <a:prstGeom prst="rect">
            <a:avLst/>
          </a:prstGeom>
          <a:noFill/>
          <a:ln w="0">
            <a:noFill/>
          </a:ln>
        </p:spPr>
        <p:txBody>
          <a:bodyPr lIns="91440" tIns="45720" rIns="91440" bIns="45720" anchor="b">
            <a:noAutofit/>
          </a:bodyPr>
          <a:lstStyle>
            <a:lvl1pPr indent="0" algn="r">
              <a:lnSpc>
                <a:spcPct val="100000"/>
              </a:lnSpc>
              <a:buNone/>
              <a:defRPr lang="en-US" sz="1000" b="0" u="none" strike="noStrike">
                <a:solidFill>
                  <a:schemeClr val="lt1">
                    <a:lumMod val="50000"/>
                  </a:schemeClr>
                </a:solidFill>
                <a:effectLst/>
                <a:uFillTx/>
                <a:latin typeface="Arial"/>
              </a:defRPr>
            </a:lvl1pPr>
          </a:lstStyle>
          <a:p>
            <a:pPr indent="0" algn="r">
              <a:lnSpc>
                <a:spcPct val="100000"/>
              </a:lnSpc>
              <a:buNone/>
            </a:pPr>
            <a:fld id="{0B84A987-427F-419A-ADD6-0AE7BD8E708D}" type="slidenum">
              <a:rPr lang="en-US" sz="1000" b="0" u="none" strike="noStrike">
                <a:solidFill>
                  <a:schemeClr val="lt1">
                    <a:lumMod val="50000"/>
                  </a:schemeClr>
                </a:solidFill>
                <a:effectLst/>
                <a:uFillTx/>
                <a:latin typeface="Arial"/>
              </a:rPr>
              <a:t>1</a:t>
            </a:fld>
            <a:endParaRPr lang="en-US" sz="1000" b="0" u="none" strike="noStrike">
              <a:solidFill>
                <a:srgbClr val="000000"/>
              </a:solidFill>
              <a:effectLst/>
              <a:uFillTx/>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196</a:t>
            </a:fld>
            <a:endParaRPr lang="en-US"/>
          </a:p>
        </p:txBody>
      </p:sp>
    </p:spTree>
    <p:extLst>
      <p:ext uri="{BB962C8B-B14F-4D97-AF65-F5344CB8AC3E}">
        <p14:creationId val="3469153333"/>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316" name="PlaceHolder 1"/>
          <p:cNvSpPr>
            <a:spLocks noGrp="1"/>
          </p:cNvSpPr>
          <p:nvPr>
            <p:ph type="sldImg"/>
          </p:nvPr>
        </p:nvSpPr>
        <p:spPr>
          <a:xfrm>
            <a:off x="685800" y="630360"/>
            <a:ext cx="3776400" cy="2124000"/>
          </a:xfrm>
          <a:prstGeom prst="rect">
            <a:avLst/>
          </a:prstGeom>
          <a:ln w="0">
            <a:noFill/>
          </a:ln>
        </p:spPr>
      </p:sp>
      <p:sp>
        <p:nvSpPr>
          <p:cNvPr id="317" name="PlaceHolder 2"/>
          <p:cNvSpPr>
            <a:spLocks noGrp="1"/>
          </p:cNvSpPr>
          <p:nvPr>
            <p:ph type="body" idx="8"/>
          </p:nvPr>
        </p:nvSpPr>
        <p:spPr>
          <a:xfrm>
            <a:off x="685800" y="2993760"/>
            <a:ext cx="5484600" cy="5518080"/>
          </a:xfrm>
          <a:prstGeom prst="rect">
            <a:avLst/>
          </a:prstGeom>
          <a:noFill/>
          <a:ln w="0">
            <a:noFill/>
          </a:ln>
        </p:spPr>
        <p:txBody>
          <a:bodyPr lIns="91440" tIns="45720" rIns="91440" bIns="45720" anchor="t">
            <a:noAutofit/>
          </a:bodyPr>
          <a:lstStyle/>
          <a:p>
            <a:pPr indent="0">
              <a:buNone/>
            </a:pPr>
            <a:endParaRPr lang="en-US" sz="1800" b="0" u="none" strike="noStrike">
              <a:solidFill>
                <a:srgbClr val="000000"/>
              </a:solidFill>
              <a:effectLst/>
              <a:uFillTx/>
              <a:latin typeface="Arial"/>
            </a:endParaRPr>
          </a:p>
        </p:txBody>
      </p:sp>
      <p:sp>
        <p:nvSpPr>
          <p:cNvPr id="318" name="PlaceHolder 3"/>
          <p:cNvSpPr>
            <a:spLocks noGrp="1"/>
          </p:cNvSpPr>
          <p:nvPr>
            <p:ph type="sldNum" idx="7"/>
          </p:nvPr>
        </p:nvSpPr>
        <p:spPr>
          <a:xfrm>
            <a:off x="6063120" y="8685360"/>
            <a:ext cx="682560" cy="456840"/>
          </a:xfrm>
          <a:prstGeom prst="rect">
            <a:avLst/>
          </a:prstGeom>
          <a:noFill/>
          <a:ln w="0">
            <a:noFill/>
          </a:ln>
        </p:spPr>
        <p:txBody>
          <a:bodyPr lIns="91440" tIns="45720" rIns="91440" bIns="45720" anchor="b" anchorCtr="1">
            <a:noAutofit/>
          </a:bodyPr>
          <a:lstStyle>
            <a:lvl1pPr indent="0" algn="r">
              <a:lnSpc>
                <a:spcPct val="100000"/>
              </a:lnSpc>
              <a:buNone/>
              <a:tabLst>
                <a:tab pos="0"/>
              </a:tabLst>
              <a:defRPr lang="en-US" sz="1000" b="0" u="none" strike="noStrike">
                <a:solidFill>
                  <a:schemeClr val="lt1">
                    <a:lumMod val="50000"/>
                  </a:schemeClr>
                </a:solidFill>
                <a:effectLst/>
                <a:uFillTx/>
                <a:latin typeface="Arial"/>
              </a:defRPr>
            </a:lvl1pPr>
          </a:lstStyle>
          <a:p>
            <a:pPr indent="0" algn="r">
              <a:lnSpc>
                <a:spcPct val="100000"/>
              </a:lnSpc>
              <a:buNone/>
              <a:tabLst>
                <a:tab pos="0"/>
              </a:tabLst>
            </a:pPr>
            <a:fld id="{C82EEFBE-2D8E-4462-A63E-903012A5FC8C}" type="slidenum">
              <a:rPr lang="en-US" sz="1000" b="0" u="none" strike="noStrike">
                <a:solidFill>
                  <a:schemeClr val="lt1">
                    <a:lumMod val="50000"/>
                  </a:schemeClr>
                </a:solidFill>
                <a:effectLst/>
                <a:uFillTx/>
                <a:latin typeface="Arial"/>
              </a:rPr>
              <a:t>41</a:t>
            </a:fld>
            <a:endParaRPr lang="en-US" sz="1000" b="0" u="none" strike="noStrike">
              <a:solidFill>
                <a:srgbClr val="000000"/>
              </a:solidFill>
              <a:effectLst/>
              <a:uFillTx/>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104</a:t>
            </a:fld>
            <a:endParaRPr lang="en-US"/>
          </a:p>
        </p:txBody>
      </p:sp>
    </p:spTree>
    <p:extLst>
      <p:ext uri="{BB962C8B-B14F-4D97-AF65-F5344CB8AC3E}">
        <p14:creationId val="1075862666"/>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108</a:t>
            </a:fld>
            <a:endParaRPr lang="en-US"/>
          </a:p>
        </p:txBody>
      </p:sp>
    </p:spTree>
    <p:extLst>
      <p:ext uri="{BB962C8B-B14F-4D97-AF65-F5344CB8AC3E}">
        <p14:creationId val="2610742774"/>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a:extLst>
            <a:ext uri="{FF2B5EF4-FFF2-40B4-BE49-F238E27FC236}">
              <a16:creationId xmlns:a16="http://schemas.microsoft.com/office/drawing/2014/main" id="{207C1407-3AEA-E6A7-A0DD-95FA58AAE825}"/>
            </a:ext>
          </a:extLst>
        </p:cNvPr>
        <p:cNvGrpSpPr/>
        <p:nvPr/>
      </p:nvGrpSpPr>
      <p:grpSpPr>
        <a:xfrm>
          <a:off x="0" y="0"/>
          <a:ext cx="0" cy="0"/>
        </a:xfrm>
      </p:grpSpPr>
      <p:sp>
        <p:nvSpPr>
          <p:cNvPr id="2" name="Slide Image Placeholder 1">
            <a:extLst>
              <a:ext uri="{FF2B5EF4-FFF2-40B4-BE49-F238E27FC236}">
                <a16:creationId xmlns:a16="http://schemas.microsoft.com/office/drawing/2014/main" id="{20A75694-F474-8443-8877-057657FFBE16}"/>
              </a:ext>
            </a:extLst>
          </p:cNvPr>
          <p:cNvSpPr>
            <a:spLocks noGrp="1" noRot="1" noChangeAspect="1"/>
          </p:cNvSpPr>
          <p:nvPr>
            <p:ph type="sldImg"/>
          </p:nvPr>
        </p:nvSpPr>
        <p:spPr>
          <a:xfrm>
            <a:off x="685800" y="630238"/>
            <a:ext cx="3778250" cy="2125662"/>
          </a:xfrm>
        </p:spPr>
      </p:sp>
      <p:sp>
        <p:nvSpPr>
          <p:cNvPr id="3" name="Notes Placeholder 2">
            <a:extLst>
              <a:ext uri="{FF2B5EF4-FFF2-40B4-BE49-F238E27FC236}">
                <a16:creationId xmlns:a16="http://schemas.microsoft.com/office/drawing/2014/main" id="{992BDEB9-3E5E-8162-13D3-E52C016813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5B531C-8908-E013-2203-E5CD84B6DC84}"/>
              </a:ext>
            </a:extLst>
          </p:cNvPr>
          <p:cNvSpPr>
            <a:spLocks noGrp="1"/>
          </p:cNvSpPr>
          <p:nvPr>
            <p:ph type="sldNum" sz="quarter" idx="5"/>
          </p:nvPr>
        </p:nvSpPr>
        <p:spPr/>
        <p:txBody>
          <a:bodyPr/>
          <a:lstStyle/>
          <a:p>
            <a:pPr>
              <a:defRPr/>
            </a:pPr>
            <a:fld id="{91CAE60C-72A0-D14D-8733-C13212F694AD}" type="slidenum">
              <a:rPr lang="en-US" smtClean="0"/>
              <a:pPr>
                <a:defRPr/>
              </a:pPr>
              <a:t>109</a:t>
            </a:fld>
            <a:endParaRPr lang="en-US"/>
          </a:p>
        </p:txBody>
      </p:sp>
    </p:spTree>
    <p:extLst>
      <p:ext uri="{BB962C8B-B14F-4D97-AF65-F5344CB8AC3E}">
        <p14:creationId val="1397067716"/>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a:extLst>
            <a:ext uri="{FF2B5EF4-FFF2-40B4-BE49-F238E27FC236}">
              <a16:creationId xmlns:a16="http://schemas.microsoft.com/office/drawing/2014/main" id="{657D99A1-6138-AC28-B995-FA82977F436B}"/>
            </a:ext>
          </a:extLst>
        </p:cNvPr>
        <p:cNvGrpSpPr/>
        <p:nvPr/>
      </p:nvGrpSpPr>
      <p:grpSpPr>
        <a:xfrm>
          <a:off x="0" y="0"/>
          <a:ext cx="0" cy="0"/>
        </a:xfrm>
      </p:grpSpPr>
      <p:sp>
        <p:nvSpPr>
          <p:cNvPr id="2" name="Slide Image Placeholder 1">
            <a:extLst>
              <a:ext uri="{FF2B5EF4-FFF2-40B4-BE49-F238E27FC236}">
                <a16:creationId xmlns:a16="http://schemas.microsoft.com/office/drawing/2014/main" id="{1F8BC693-75F0-BD99-E641-E8E7D67ECF8E}"/>
              </a:ext>
            </a:extLst>
          </p:cNvPr>
          <p:cNvSpPr>
            <a:spLocks noGrp="1" noRot="1" noChangeAspect="1"/>
          </p:cNvSpPr>
          <p:nvPr>
            <p:ph type="sldImg"/>
          </p:nvPr>
        </p:nvSpPr>
        <p:spPr>
          <a:xfrm>
            <a:off x="685800" y="630238"/>
            <a:ext cx="3778250" cy="2125662"/>
          </a:xfrm>
        </p:spPr>
      </p:sp>
      <p:sp>
        <p:nvSpPr>
          <p:cNvPr id="3" name="Notes Placeholder 2">
            <a:extLst>
              <a:ext uri="{FF2B5EF4-FFF2-40B4-BE49-F238E27FC236}">
                <a16:creationId xmlns:a16="http://schemas.microsoft.com/office/drawing/2014/main" id="{611FC903-8634-F0B1-81F8-DBEAC7F83E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7D93FB-9A38-CEBE-E952-27646B148771}"/>
              </a:ext>
            </a:extLst>
          </p:cNvPr>
          <p:cNvSpPr>
            <a:spLocks noGrp="1"/>
          </p:cNvSpPr>
          <p:nvPr>
            <p:ph type="sldNum" sz="quarter" idx="5"/>
          </p:nvPr>
        </p:nvSpPr>
        <p:spPr/>
        <p:txBody>
          <a:bodyPr/>
          <a:lstStyle/>
          <a:p>
            <a:pPr>
              <a:defRPr/>
            </a:pPr>
            <a:fld id="{91CAE60C-72A0-D14D-8733-C13212F694AD}" type="slidenum">
              <a:rPr lang="en-US" smtClean="0"/>
              <a:pPr>
                <a:defRPr/>
              </a:pPr>
              <a:t>110</a:t>
            </a:fld>
            <a:endParaRPr lang="en-US"/>
          </a:p>
        </p:txBody>
      </p:sp>
    </p:spTree>
    <p:extLst>
      <p:ext uri="{BB962C8B-B14F-4D97-AF65-F5344CB8AC3E}">
        <p14:creationId val="3057531716"/>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128</a:t>
            </a:fld>
            <a:endParaRPr lang="en-US"/>
          </a:p>
        </p:txBody>
      </p:sp>
    </p:spTree>
    <p:extLst>
      <p:ext uri="{BB962C8B-B14F-4D97-AF65-F5344CB8AC3E}">
        <p14:creationId val="1075862666"/>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185</a:t>
            </a:fld>
            <a:endParaRPr lang="en-US"/>
          </a:p>
        </p:txBody>
      </p:sp>
    </p:spTree>
    <p:extLst>
      <p:ext uri="{BB962C8B-B14F-4D97-AF65-F5344CB8AC3E}">
        <p14:creationId val="1075862666"/>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190</a:t>
            </a:fld>
            <a:endParaRPr lang="en-US"/>
          </a:p>
        </p:txBody>
      </p:sp>
    </p:spTree>
    <p:extLst>
      <p:ext uri="{BB962C8B-B14F-4D97-AF65-F5344CB8AC3E}">
        <p14:creationId val="4262473494"/>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22.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1.xml" /><Relationship Id="rId4" Type="http://schemas.openxmlformats.org/officeDocument/2006/relationships/slideMaster" Target="../slideMasters/slideMaster10.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2.xml" /><Relationship Id="rId4" Type="http://schemas.openxmlformats.org/officeDocument/2006/relationships/slideMaster" Target="../slideMasters/slideMaster10.xml" /></Relationships>
</file>

<file path=ppt/slideLayouts/_rels/slideLayout24.xml.rels>&#65279;<?xml version="1.0" encoding="utf-8" standalone="yes"?><Relationships xmlns="http://schemas.openxmlformats.org/package/2006/relationships"><Relationship Id="rId1" Type="http://schemas.openxmlformats.org/officeDocument/2006/relationships/tags" Target="../tags/tag3.xml" /><Relationship Id="rId2" Type="http://schemas.openxmlformats.org/officeDocument/2006/relationships/slideMaster" Target="../slideMasters/slideMaster10.xml" /></Relationships>
</file>

<file path=ppt/slideLayouts/_rels/slideLayout25.xml.rels>&#65279;<?xml version="1.0" encoding="utf-8" standalone="yes"?><Relationships xmlns="http://schemas.openxmlformats.org/package/2006/relationships"><Relationship Id="rId1" Type="http://schemas.openxmlformats.org/officeDocument/2006/relationships/tags" Target="../tags/tag4.xml" /><Relationship Id="rId2" Type="http://schemas.openxmlformats.org/officeDocument/2006/relationships/slideMaster" Target="../slideMasters/slideMaster10.xml" /></Relationships>
</file>

<file path=ppt/slideLayouts/_rels/slideLayout26.xml.rels>&#65279;<?xml version="1.0" encoding="utf-8" standalone="yes"?><Relationships xmlns="http://schemas.openxmlformats.org/package/2006/relationships"><Relationship Id="rId1" Type="http://schemas.openxmlformats.org/officeDocument/2006/relationships/tags" Target="../tags/tag5.xml" /><Relationship Id="rId2" Type="http://schemas.openxmlformats.org/officeDocument/2006/relationships/slideMaster" Target="../slideMasters/slideMaster10.xml" /></Relationships>
</file>

<file path=ppt/slideLayouts/_rels/slideLayout27.xml.rels>&#65279;<?xml version="1.0" encoding="utf-8" standalone="yes"?><Relationships xmlns="http://schemas.openxmlformats.org/package/2006/relationships"><Relationship Id="rId1" Type="http://schemas.openxmlformats.org/officeDocument/2006/relationships/tags" Target="../tags/tag6.xml" /><Relationship Id="rId2" Type="http://schemas.openxmlformats.org/officeDocument/2006/relationships/slideMaster" Target="../slideMasters/slideMaster10.xml" /></Relationships>
</file>

<file path=ppt/slideLayouts/_rels/slideLayout28.xml.rels>&#65279;<?xml version="1.0" encoding="utf-8" standalone="yes"?><Relationships xmlns="http://schemas.openxmlformats.org/package/2006/relationships"><Relationship Id="rId1" Type="http://schemas.openxmlformats.org/officeDocument/2006/relationships/tags" Target="../tags/tag7.xml" /><Relationship Id="rId2" Type="http://schemas.openxmlformats.org/officeDocument/2006/relationships/slideMaster" Target="../slideMasters/slideMaster10.xml" /></Relationships>
</file>

<file path=ppt/slideLayouts/_rels/slideLayout29.xml.rels>&#65279;<?xml version="1.0" encoding="utf-8" standalone="yes"?><Relationships xmlns="http://schemas.openxmlformats.org/package/2006/relationships"><Relationship Id="rId1" Type="http://schemas.openxmlformats.org/officeDocument/2006/relationships/tags" Target="../tags/tag8.xml" /><Relationship Id="rId2" Type="http://schemas.openxmlformats.org/officeDocument/2006/relationships/slideMaster" Target="../slideMasters/slideMaster10.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tags" Target="../tags/tag9.xml" /><Relationship Id="rId2" Type="http://schemas.openxmlformats.org/officeDocument/2006/relationships/slideMaster" Target="../slideMasters/slideMaster10.xml" /></Relationships>
</file>

<file path=ppt/slideLayouts/_rels/slideLayout31.xml.rels>&#65279;<?xml version="1.0" encoding="utf-8" standalone="yes"?><Relationships xmlns="http://schemas.openxmlformats.org/package/2006/relationships"><Relationship Id="rId1" Type="http://schemas.openxmlformats.org/officeDocument/2006/relationships/tags" Target="../tags/tag10.xml" /><Relationship Id="rId2" Type="http://schemas.openxmlformats.org/officeDocument/2006/relationships/slideMaster" Target="../slideMasters/slideMaster10.xml" /></Relationships>
</file>

<file path=ppt/slideLayouts/_rels/slideLayout32.xml.rels>&#65279;<?xml version="1.0" encoding="utf-8" standalone="yes"?><Relationships xmlns="http://schemas.openxmlformats.org/package/2006/relationships"><Relationship Id="rId1" Type="http://schemas.openxmlformats.org/officeDocument/2006/relationships/tags" Target="../tags/tag11.xml" /><Relationship Id="rId2" Type="http://schemas.openxmlformats.org/officeDocument/2006/relationships/slideMaster" Target="../slideMasters/slideMaster10.xml" /></Relationships>
</file>

<file path=ppt/slideLayouts/_rels/slideLayout33.xml.rels>&#65279;<?xml version="1.0" encoding="utf-8" standalone="yes"?><Relationships xmlns="http://schemas.openxmlformats.org/package/2006/relationships"><Relationship Id="rId1" Type="http://schemas.openxmlformats.org/officeDocument/2006/relationships/tags" Target="../tags/tag12.xml" /><Relationship Id="rId2" Type="http://schemas.openxmlformats.org/officeDocument/2006/relationships/slideMaster" Target="../slideMasters/slideMaster10.xml" /></Relationships>
</file>

<file path=ppt/slideLayouts/_rels/slideLayout34.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14.xml" /><Relationship Id="rId4" Type="http://schemas.openxmlformats.org/officeDocument/2006/relationships/slideMaster" Target="../slideMasters/slideMaster11.xml" /></Relationships>
</file>

<file path=ppt/slideLayouts/_rels/slideLayout35.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15.xml" /><Relationship Id="rId4" Type="http://schemas.openxmlformats.org/officeDocument/2006/relationships/slideMaster" Target="../slideMasters/slideMaster11.xml" /></Relationships>
</file>

<file path=ppt/slideLayouts/_rels/slideLayout36.xml.rels>&#65279;<?xml version="1.0" encoding="utf-8" standalone="yes"?><Relationships xmlns="http://schemas.openxmlformats.org/package/2006/relationships"><Relationship Id="rId1" Type="http://schemas.openxmlformats.org/officeDocument/2006/relationships/tags" Target="../tags/tag16.xml" /><Relationship Id="rId2" Type="http://schemas.openxmlformats.org/officeDocument/2006/relationships/slideMaster" Target="../slideMasters/slideMaster11.xml" /></Relationships>
</file>

<file path=ppt/slideLayouts/_rels/slideLayout37.xml.rels>&#65279;<?xml version="1.0" encoding="utf-8" standalone="yes"?><Relationships xmlns="http://schemas.openxmlformats.org/package/2006/relationships"><Relationship Id="rId1" Type="http://schemas.openxmlformats.org/officeDocument/2006/relationships/tags" Target="../tags/tag17.xml" /><Relationship Id="rId2" Type="http://schemas.openxmlformats.org/officeDocument/2006/relationships/slideMaster" Target="../slideMasters/slideMaster11.xml" /></Relationships>
</file>

<file path=ppt/slideLayouts/_rels/slideLayout38.xml.rels>&#65279;<?xml version="1.0" encoding="utf-8" standalone="yes"?><Relationships xmlns="http://schemas.openxmlformats.org/package/2006/relationships"><Relationship Id="rId1" Type="http://schemas.openxmlformats.org/officeDocument/2006/relationships/tags" Target="../tags/tag18.xml" /><Relationship Id="rId2" Type="http://schemas.openxmlformats.org/officeDocument/2006/relationships/slideMaster" Target="../slideMasters/slideMaster11.xml" /></Relationships>
</file>

<file path=ppt/slideLayouts/_rels/slideLayout39.xml.rels>&#65279;<?xml version="1.0" encoding="utf-8" standalone="yes"?><Relationships xmlns="http://schemas.openxmlformats.org/package/2006/relationships"><Relationship Id="rId1" Type="http://schemas.openxmlformats.org/officeDocument/2006/relationships/tags" Target="../tags/tag19.xml" /><Relationship Id="rId2" Type="http://schemas.openxmlformats.org/officeDocument/2006/relationships/slideMaster" Target="../slideMasters/slideMaster1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tags" Target="../tags/tag20.xml" /><Relationship Id="rId2" Type="http://schemas.openxmlformats.org/officeDocument/2006/relationships/slideMaster" Target="../slideMasters/slideMaster11.xml" /></Relationships>
</file>

<file path=ppt/slideLayouts/_rels/slideLayout41.xml.rels>&#65279;<?xml version="1.0" encoding="utf-8" standalone="yes"?><Relationships xmlns="http://schemas.openxmlformats.org/package/2006/relationships"><Relationship Id="rId1" Type="http://schemas.openxmlformats.org/officeDocument/2006/relationships/tags" Target="../tags/tag21.xml" /><Relationship Id="rId2" Type="http://schemas.openxmlformats.org/officeDocument/2006/relationships/slideMaster" Target="../slideMasters/slideMaster11.xml" /></Relationships>
</file>

<file path=ppt/slideLayouts/_rels/slideLayout42.xml.rels>&#65279;<?xml version="1.0" encoding="utf-8" standalone="yes"?><Relationships xmlns="http://schemas.openxmlformats.org/package/2006/relationships"><Relationship Id="rId1" Type="http://schemas.openxmlformats.org/officeDocument/2006/relationships/tags" Target="../tags/tag22.xml" /><Relationship Id="rId2" Type="http://schemas.openxmlformats.org/officeDocument/2006/relationships/slideMaster" Target="../slideMasters/slideMaster11.xml" /></Relationships>
</file>

<file path=ppt/slideLayouts/_rels/slideLayout43.xml.rels>&#65279;<?xml version="1.0" encoding="utf-8" standalone="yes"?><Relationships xmlns="http://schemas.openxmlformats.org/package/2006/relationships"><Relationship Id="rId1" Type="http://schemas.openxmlformats.org/officeDocument/2006/relationships/tags" Target="../tags/tag23.xml" /><Relationship Id="rId2" Type="http://schemas.openxmlformats.org/officeDocument/2006/relationships/slideMaster" Target="../slideMasters/slideMaster11.xml" /></Relationships>
</file>

<file path=ppt/slideLayouts/_rels/slideLayout44.xml.rels>&#65279;<?xml version="1.0" encoding="utf-8" standalone="yes"?><Relationships xmlns="http://schemas.openxmlformats.org/package/2006/relationships"><Relationship Id="rId1" Type="http://schemas.openxmlformats.org/officeDocument/2006/relationships/tags" Target="../tags/tag24.xml" /><Relationship Id="rId2" Type="http://schemas.openxmlformats.org/officeDocument/2006/relationships/slideMaster" Target="../slideMasters/slideMaster11.xml" /></Relationships>
</file>

<file path=ppt/slideLayouts/_rels/slideLayout45.xml.rels>&#65279;<?xml version="1.0" encoding="utf-8" standalone="yes"?><Relationships xmlns="http://schemas.openxmlformats.org/package/2006/relationships"><Relationship Id="rId1" Type="http://schemas.openxmlformats.org/officeDocument/2006/relationships/tags" Target="../tags/tag25.xml" /><Relationship Id="rId2" Type="http://schemas.openxmlformats.org/officeDocument/2006/relationships/slideMaster" Target="../slideMasters/slideMaster11.xml" /></Relationships>
</file>

<file path=ppt/slideLayouts/_rels/slideLayout46.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27.xml" /><Relationship Id="rId4" Type="http://schemas.openxmlformats.org/officeDocument/2006/relationships/slideMaster" Target="../slideMasters/slideMaster12.xml" /></Relationships>
</file>

<file path=ppt/slideLayouts/_rels/slideLayout4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28.xml" /><Relationship Id="rId4" Type="http://schemas.openxmlformats.org/officeDocument/2006/relationships/slideMaster" Target="../slideMasters/slideMaster12.xml" /></Relationships>
</file>

<file path=ppt/slideLayouts/_rels/slideLayout48.xml.rels>&#65279;<?xml version="1.0" encoding="utf-8" standalone="yes"?><Relationships xmlns="http://schemas.openxmlformats.org/package/2006/relationships"><Relationship Id="rId1" Type="http://schemas.openxmlformats.org/officeDocument/2006/relationships/tags" Target="../tags/tag29.xml" /><Relationship Id="rId2" Type="http://schemas.openxmlformats.org/officeDocument/2006/relationships/slideMaster" Target="../slideMasters/slideMaster12.xml" /></Relationships>
</file>

<file path=ppt/slideLayouts/_rels/slideLayout49.xml.rels>&#65279;<?xml version="1.0" encoding="utf-8" standalone="yes"?><Relationships xmlns="http://schemas.openxmlformats.org/package/2006/relationships"><Relationship Id="rId1" Type="http://schemas.openxmlformats.org/officeDocument/2006/relationships/tags" Target="../tags/tag30.xml" /><Relationship Id="rId2" Type="http://schemas.openxmlformats.org/officeDocument/2006/relationships/slideMaster" Target="../slideMasters/slideMaster12.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tags" Target="../tags/tag31.xml" /><Relationship Id="rId2" Type="http://schemas.openxmlformats.org/officeDocument/2006/relationships/slideMaster" Target="../slideMasters/slideMaster12.xml" /></Relationships>
</file>

<file path=ppt/slideLayouts/_rels/slideLayout51.xml.rels>&#65279;<?xml version="1.0" encoding="utf-8" standalone="yes"?><Relationships xmlns="http://schemas.openxmlformats.org/package/2006/relationships"><Relationship Id="rId1" Type="http://schemas.openxmlformats.org/officeDocument/2006/relationships/tags" Target="../tags/tag32.xml" /><Relationship Id="rId2" Type="http://schemas.openxmlformats.org/officeDocument/2006/relationships/slideMaster" Target="../slideMasters/slideMaster12.xml" /></Relationships>
</file>

<file path=ppt/slideLayouts/_rels/slideLayout52.xml.rels>&#65279;<?xml version="1.0" encoding="utf-8" standalone="yes"?><Relationships xmlns="http://schemas.openxmlformats.org/package/2006/relationships"><Relationship Id="rId1" Type="http://schemas.openxmlformats.org/officeDocument/2006/relationships/tags" Target="../tags/tag33.xml" /><Relationship Id="rId2" Type="http://schemas.openxmlformats.org/officeDocument/2006/relationships/slideMaster" Target="../slideMasters/slideMaster12.xml" /></Relationships>
</file>

<file path=ppt/slideLayouts/_rels/slideLayout53.xml.rels>&#65279;<?xml version="1.0" encoding="utf-8" standalone="yes"?><Relationships xmlns="http://schemas.openxmlformats.org/package/2006/relationships"><Relationship Id="rId1" Type="http://schemas.openxmlformats.org/officeDocument/2006/relationships/tags" Target="../tags/tag34.xml" /><Relationship Id="rId2" Type="http://schemas.openxmlformats.org/officeDocument/2006/relationships/slideMaster" Target="../slideMasters/slideMaster12.xml" /></Relationships>
</file>

<file path=ppt/slideLayouts/_rels/slideLayout54.xml.rels>&#65279;<?xml version="1.0" encoding="utf-8" standalone="yes"?><Relationships xmlns="http://schemas.openxmlformats.org/package/2006/relationships"><Relationship Id="rId1" Type="http://schemas.openxmlformats.org/officeDocument/2006/relationships/tags" Target="../tags/tag35.xml" /><Relationship Id="rId2" Type="http://schemas.openxmlformats.org/officeDocument/2006/relationships/slideMaster" Target="../slideMasters/slideMaster12.xml" /></Relationships>
</file>

<file path=ppt/slideLayouts/_rels/slideLayout55.xml.rels>&#65279;<?xml version="1.0" encoding="utf-8" standalone="yes"?><Relationships xmlns="http://schemas.openxmlformats.org/package/2006/relationships"><Relationship Id="rId1" Type="http://schemas.openxmlformats.org/officeDocument/2006/relationships/tags" Target="../tags/tag36.xml" /><Relationship Id="rId2" Type="http://schemas.openxmlformats.org/officeDocument/2006/relationships/slideMaster" Target="../slideMasters/slideMaster12.xml" /></Relationships>
</file>

<file path=ppt/slideLayouts/_rels/slideLayout56.xml.rels>&#65279;<?xml version="1.0" encoding="utf-8" standalone="yes"?><Relationships xmlns="http://schemas.openxmlformats.org/package/2006/relationships"><Relationship Id="rId1" Type="http://schemas.openxmlformats.org/officeDocument/2006/relationships/tags" Target="../tags/tag37.xml" /><Relationship Id="rId2" Type="http://schemas.openxmlformats.org/officeDocument/2006/relationships/slideMaster" Target="../slideMasters/slideMaster12.xml" /></Relationships>
</file>

<file path=ppt/slideLayouts/_rels/slideLayout57.xml.rels>&#65279;<?xml version="1.0" encoding="utf-8" standalone="yes"?><Relationships xmlns="http://schemas.openxmlformats.org/package/2006/relationships"><Relationship Id="rId1" Type="http://schemas.openxmlformats.org/officeDocument/2006/relationships/tags" Target="../tags/tag38.xml" /><Relationship Id="rId2" Type="http://schemas.openxmlformats.org/officeDocument/2006/relationships/slideMaster" Target="../slideMasters/slideMaster12.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5F39A792-18DC-4DE7-8EAC-D987D68A2271}"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8A0B8281-E71F-4F1A-8DCF-0822691B4705}"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118EB80E-8EB6-49E3-A3FB-D4621603453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First Slide)">
    <p:spTree>
      <p:nvGrpSpPr>
        <p:cNvPr id="1" name=""/>
        <p:cNvGrpSpPr/>
        <p:nvPr/>
      </p:nvGrpSpPr>
      <p:grpSpPr>
        <a:xfrm>
          <a:off x="0" y="0"/>
          <a:ext cx="0" cy="0"/>
        </a:xfrm>
      </p:grpSpPr>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Content">
    <p:spTree>
      <p:nvGrpSpPr>
        <p:cNvPr id="1" name=""/>
        <p:cNvGrpSpPr/>
        <p:nvPr/>
      </p:nvGrpSpPr>
      <p:grpSpPr>
        <a:xfrm>
          <a:off x="0" y="0"/>
          <a:ext cx="0" cy="0"/>
        </a:xfrm>
      </p:grpSpPr>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Subtitle">
    <p:spTree>
      <p:nvGrpSpPr>
        <p:cNvPr id="1" name=""/>
        <p:cNvGrpSpPr/>
        <p:nvPr/>
      </p:nvGrpSpPr>
      <p:grpSpPr>
        <a:xfrm>
          <a:off x="0" y="0"/>
          <a:ext cx="0" cy="0"/>
        </a:xfrm>
      </p:grpSpPr>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First Slide)">
    <p:spTree>
      <p:nvGrpSpPr>
        <p:cNvPr id="1" name=""/>
        <p:cNvGrpSpPr/>
        <p:nvPr/>
      </p:nvGrpSpPr>
      <p:grpSpPr>
        <a:xfrm>
          <a:off x="0" y="0"/>
          <a:ext cx="0" cy="0"/>
        </a:xfrm>
      </p:grpSpPr>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Content">
    <p:spTree>
      <p:nvGrpSpPr>
        <p:cNvPr id="1" name=""/>
        <p:cNvGrpSpPr/>
        <p:nvPr/>
      </p:nvGrpSpPr>
      <p:grpSpPr>
        <a:xfrm>
          <a:off x="0" y="0"/>
          <a:ext cx="0" cy="0"/>
        </a:xfrm>
      </p:grpSpPr>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Title Content">
    <p:spTree>
      <p:nvGrpSpPr>
        <p:cNvPr id="1" name=""/>
        <p:cNvGrpSpPr/>
        <p:nvPr/>
      </p:nvGrpSpPr>
      <p:grpSpPr>
        <a:xfrm>
          <a:off x="0" y="0"/>
          <a: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47" name="PlaceHolder 2"/>
          <p:cNvSpPr>
            <a:spLocks noGrp="1"/>
          </p:cNvSpPr>
          <p:nvPr>
            <p:ph idx="1"/>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itle Content">
    <p:spTree>
      <p:nvGrpSpPr>
        <p:cNvPr id="1" name=""/>
        <p:cNvGrpSpPr/>
        <p:nvPr/>
      </p:nvGrpSpPr>
      <p:grpSpPr>
        <a:xfrm>
          <a:off x="0" y="0"/>
          <a: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49" name="PlaceHolder 2"/>
          <p:cNvSpPr>
            <a:spLocks noGrp="1"/>
          </p:cNvSpPr>
          <p:nvPr>
            <p:ph idx="1"/>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
        <p:nvSpPr>
          <p:cNvPr id="50" name="PlaceHolder 3"/>
          <p:cNvSpPr>
            <a:spLocks noGrp="1"/>
          </p:cNvSpPr>
          <p:nvPr>
            <p:ph idx="2"/>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31" name="PlaceHolder 2"/>
          <p:cNvSpPr>
            <a:spLocks noGrp="1"/>
          </p:cNvSpPr>
          <p:nvPr>
            <p:ph idx="4"/>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98E935AE-E1BB-4A0E-8B45-A9E820C80494}" type="slidenum">
              <a:t>&lt;#&gt;</a:t>
            </a:fld>
          </a:p>
        </p:txBody>
      </p:sp>
      <p:sp>
        <p:nvSpPr>
          <p:cNvPr id="6" name="PlaceHolder 5"/>
          <p:cNvSpPr>
            <a:spLocks noGrp="1"/>
          </p:cNvSpPr>
          <p:nvPr>
            <p:ph type="dt" idx="3"/>
          </p:nvPr>
        </p:nvSpPr>
        <p:spPr/>
        <p:txBody>
          <a:bodyPr/>
          <a:lstStyle/>
          <a:p>
            <a:endParaRPr 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B8C08E7F-B804-4160-8412-0345C7BB8DC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131" name="PlaceHolder 2"/>
          <p:cNvSpPr>
            <a:spLocks noGrp="1"/>
          </p:cNvSpPr>
          <p:nvPr>
            <p:ph idx="1"/>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
        <p:nvSpPr>
          <p:cNvPr id="132" name="PlaceHolder 3"/>
          <p:cNvSpPr>
            <a:spLocks noGrp="1"/>
          </p:cNvSpPr>
          <p:nvPr>
            <p:ph idx="2"/>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Subtitle">
    <p:spTree>
      <p:nvGrpSpPr>
        <p:cNvPr id="1" name=""/>
        <p:cNvGrpSpPr/>
        <p:nvPr/>
      </p:nvGrpSpPr>
      <p:grpSpPr>
        <a:xfrm>
          <a:off x="0" y="0"/>
          <a:ext cx="0" cy="0"/>
        </a:xfrm>
      </p:grpSpPr>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First Slide)">
    <p:spTree>
      <p:nvGrpSpPr>
        <p:cNvPr id="1" name=""/>
        <p:cNvGrpSpPr/>
        <p:nvPr/>
      </p:nvGrpSpPr>
      <p:grpSpPr>
        <a:xfrm>
          <a:off x="0" y="0"/>
          <a:ext cx="0" cy="0"/>
        </a:xfrm>
      </p:grpSpPr>
      <p:pic>
        <p:nvPicPr>
          <p:cNvPr id="17" name="Picture 16">
            <a:extLst>
              <a:ext uri="{FF2B5EF4-FFF2-40B4-BE49-F238E27FC236}">
                <a16:creationId xmlns:a16="http://schemas.microsoft.com/office/drawing/2014/main" id="{5D23111E-2710-4C1A-A7DB-CE3FE7C03336}"/>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14068"/>
            <a:ext cx="12192000" cy="6858000"/>
          </a:xfrm>
          <a:prstGeom prst="rect">
            <a:avLst/>
          </a:prstGeom>
        </p:spPr>
      </p:pic>
      <p:sp>
        <p:nvSpPr>
          <p:cNvPr id="2" name="Title"/>
          <p:cNvSpPr>
            <a:spLocks noGrp="1"/>
          </p:cNvSpPr>
          <p:nvPr>
            <p:ph type="ctrTitle" hasCustomPrompt="1"/>
          </p:nvPr>
        </p:nvSpPr>
        <p:spPr>
          <a:xfrm>
            <a:off x="5646420" y="1168663"/>
            <a:ext cx="6104302" cy="2387600"/>
          </a:xfrm>
        </p:spPr>
        <p:txBody>
          <a:bodyPr anchor="b"/>
          <a:lstStyle>
            <a:lvl1pPr algn="l">
              <a:defRPr sz="4800" baseline="0">
                <a:solidFill>
                  <a:schemeClr val="bg1"/>
                </a:solidFill>
              </a:defRPr>
            </a:lvl1pPr>
          </a:lstStyle>
          <a:p>
            <a:r>
              <a:rPr lang="en-US"/>
              <a:t>Title, #e</a:t>
            </a:r>
          </a:p>
        </p:txBody>
      </p:sp>
      <p:sp>
        <p:nvSpPr>
          <p:cNvPr id="3" name="Subtitle 2"/>
          <p:cNvSpPr>
            <a:spLocks noGrp="1"/>
          </p:cNvSpPr>
          <p:nvPr>
            <p:ph type="subTitle" idx="1" hasCustomPrompt="1"/>
          </p:nvPr>
        </p:nvSpPr>
        <p:spPr>
          <a:xfrm>
            <a:off x="5646420" y="3809720"/>
            <a:ext cx="6104302" cy="1424930"/>
          </a:xfrm>
          <a:noFill/>
        </p:spPr>
        <p:txBody>
          <a:bodyPr anchor="t"/>
          <a:lstStyle>
            <a:lvl1pPr marL="0" indent="0" algn="l">
              <a:lnSpc>
                <a:spcPct val="100000"/>
              </a:lnSpc>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Chapter #: Chapter Title</a:t>
            </a:r>
          </a:p>
        </p:txBody>
      </p:sp>
      <p:sp>
        <p:nvSpPr>
          <p:cNvPr id="12" name="Picture Placeholder 11">
            <a:extLst>
              <a:ext uri="{FF2B5EF4-FFF2-40B4-BE49-F238E27FC236}">
                <a16:creationId xmlns:a16="http://schemas.microsoft.com/office/drawing/2014/main" id="{7BF6BBBC-452C-48FA-A1E1-E851567E5383}"/>
              </a:ext>
            </a:extLst>
          </p:cNvPr>
          <p:cNvSpPr>
            <a:spLocks noGrp="1"/>
          </p:cNvSpPr>
          <p:nvPr>
            <p:ph type="pic" sz="quarter" idx="11" hasCustomPrompt="1"/>
          </p:nvPr>
        </p:nvSpPr>
        <p:spPr>
          <a:xfrm>
            <a:off x="475250" y="808037"/>
            <a:ext cx="4713288" cy="5241925"/>
          </a:xfrm>
        </p:spPr>
        <p:txBody>
          <a:bodyPr/>
          <a:lstStyle>
            <a:lvl1pPr marL="0" indent="0">
              <a:buNone/>
              <a:defRPr b="0">
                <a:solidFill>
                  <a:schemeClr val="bg1"/>
                </a:solidFill>
              </a:defRPr>
            </a:lvl1pPr>
          </a:lstStyle>
          <a:p>
            <a:r>
              <a:rPr lang="en-US"/>
              <a:t>Add Image Here</a:t>
            </a:r>
          </a:p>
        </p:txBody>
      </p:sp>
      <p:sp>
        <p:nvSpPr>
          <p:cNvPr id="9" name="Slide Number Placeholder 5">
            <a:extLst>
              <a:ext uri="{FF2B5EF4-FFF2-40B4-BE49-F238E27FC236}">
                <a16:creationId xmlns:a16="http://schemas.microsoft.com/office/drawing/2014/main" id="{6B326DFF-C872-4426-8563-39BC58624663}"/>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pic>
        <p:nvPicPr>
          <p:cNvPr id="21" name="Picture 20">
            <a:extLst>
              <a:ext uri="{FF2B5EF4-FFF2-40B4-BE49-F238E27FC236}">
                <a16:creationId xmlns:a16="http://schemas.microsoft.com/office/drawing/2014/main" id="{FDE6C580-026E-426D-A0EE-BDE15B891A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Tree>
    <p:custDataLst>
      <p:tags r:id="rId3"/>
    </p:custDataLst>
    <p:extLst>
      <p:ext uri="{BB962C8B-B14F-4D97-AF65-F5344CB8AC3E}">
        <p14:creationId val="2170826813"/>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Section Divider">
    <p:spTree>
      <p:nvGrpSpPr>
        <p:cNvPr id="1" name=""/>
        <p:cNvGrpSpPr/>
        <p:nvPr/>
      </p:nvGrpSpPr>
      <p:grpSpPr>
        <a:xfrm>
          <a:off x="0" y="0"/>
          <a:ext cx="0" cy="0"/>
        </a:xfrm>
      </p:grpSpPr>
      <p:pic>
        <p:nvPicPr>
          <p:cNvPr id="10" name="Picture 9">
            <a:extLst>
              <a:ext uri="{FF2B5EF4-FFF2-40B4-BE49-F238E27FC236}">
                <a16:creationId xmlns:a16="http://schemas.microsoft.com/office/drawing/2014/main" id="{23344969-1137-4EAF-AB8A-FDA4F62A617A}"/>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cNvSpPr>
            <a:spLocks noGrp="1"/>
          </p:cNvSpPr>
          <p:nvPr>
            <p:ph type="ctrTitle" hasCustomPrompt="1"/>
          </p:nvPr>
        </p:nvSpPr>
        <p:spPr>
          <a:xfrm>
            <a:off x="914400" y="1153123"/>
            <a:ext cx="10424160" cy="2387600"/>
          </a:xfrm>
        </p:spPr>
        <p:txBody>
          <a:bodyPr anchor="b"/>
          <a:lstStyle>
            <a:lvl1pPr algn="ctr">
              <a:defRPr sz="5400" baseline="0">
                <a:solidFill>
                  <a:schemeClr val="bg1"/>
                </a:solidFill>
              </a:defRPr>
            </a:lvl1pPr>
          </a:lstStyle>
          <a:p>
            <a:r>
              <a:rPr lang="en-US"/>
              <a:t>Unit XX</a:t>
            </a:r>
          </a:p>
        </p:txBody>
      </p:sp>
      <p:sp>
        <p:nvSpPr>
          <p:cNvPr id="3" name="Subtitle 2"/>
          <p:cNvSpPr>
            <a:spLocks noGrp="1"/>
          </p:cNvSpPr>
          <p:nvPr>
            <p:ph type="subTitle" idx="1" hasCustomPrompt="1"/>
          </p:nvPr>
        </p:nvSpPr>
        <p:spPr>
          <a:xfrm>
            <a:off x="914400" y="3809720"/>
            <a:ext cx="10424160" cy="1424930"/>
          </a:xfrm>
          <a:noFill/>
        </p:spPr>
        <p:txBody>
          <a:bodyPr anchor="t"/>
          <a:lstStyle>
            <a:lvl1pPr marL="0" indent="0" algn="ctr">
              <a:lnSpc>
                <a:spcPct val="100000"/>
              </a:lnSpc>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Unit’s Title Here</a:t>
            </a:r>
          </a:p>
        </p:txBody>
      </p:sp>
      <p:pic>
        <p:nvPicPr>
          <p:cNvPr id="17" name="Picture 16">
            <a:extLst>
              <a:ext uri="{FF2B5EF4-FFF2-40B4-BE49-F238E27FC236}">
                <a16:creationId xmlns:a16="http://schemas.microsoft.com/office/drawing/2014/main" id="{EAF0C6CA-9F2E-439D-8A9B-5B8BD35A93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15" name="Slide Number Placeholder 5">
            <a:extLst>
              <a:ext uri="{FF2B5EF4-FFF2-40B4-BE49-F238E27FC236}">
                <a16:creationId xmlns:a16="http://schemas.microsoft.com/office/drawing/2014/main" id="{8D6FEA2F-362B-4EAB-BFA4-233A863C0DE7}"/>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
        <p:nvSpPr>
          <p:cNvPr id="11" name="Copyright">
            <a:extLst>
              <a:ext uri="{FF2B5EF4-FFF2-40B4-BE49-F238E27FC236}">
                <a16:creationId xmlns:a16="http://schemas.microsoft.com/office/drawing/2014/main" id="{09216FC3-84E9-4B73-9DA8-CF771043770B}"/>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3"/>
    </p:custDataLst>
    <p:extLst>
      <p:ext uri="{BB962C8B-B14F-4D97-AF65-F5344CB8AC3E}">
        <p14:creationId val="803553635"/>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Content">
    <p:spTree>
      <p:nvGrpSpPr>
        <p:cNvPr id="1" name=""/>
        <p:cNvGrpSpPr/>
        <p:nvPr/>
      </p:nvGrpSpPr>
      <p:grpSpPr>
        <a:xfrm>
          <a:off x="0" y="0"/>
          <a:ext cx="0" cy="0"/>
        </a:xfrm>
      </p:grpSpPr>
      <p:sp>
        <p:nvSpPr>
          <p:cNvPr id="3" name="Content Placeholder"/>
          <p:cNvSpPr>
            <a:spLocks noGrp="1"/>
          </p:cNvSpPr>
          <p:nvPr>
            <p:ph idx="1" hasCustomPrompt="1"/>
          </p:nvPr>
        </p:nvSpPr>
        <p:spPr/>
        <p:txBody>
          <a:bodyPr/>
          <a:lstStyle>
            <a:lvl1pPr>
              <a:spcAft>
                <a:spcPts val="800"/>
              </a:spcAft>
              <a:defRPr sz="240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Title 3">
            <a:extLst>
              <a:ext uri="{FF2B5EF4-FFF2-40B4-BE49-F238E27FC236}">
                <a16:creationId xmlns:a16="http://schemas.microsoft.com/office/drawing/2014/main" id="{0BAD49FE-4F07-2500-FAA2-66995D622312}"/>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val="3066196162"/>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a:extLst>
              <a:ext uri="{C183D7F6-B498-43B3-948B-1728B52AA6E4}">
                <adec:decorative xmlns:adec="http://schemas.microsoft.com/office/drawing/2017/decorative" val="1"/>
              </a:ext>
            </a:extLst>
          </p:cNvPr>
          <p:cNvSpPr>
            <a:spLocks noGrp="1"/>
          </p:cNvSpPr>
          <p:nvPr>
            <p:ph sz="half" idx="2" hasCustomPrompt="1"/>
          </p:nvPr>
        </p:nvSpPr>
        <p:spPr>
          <a:xfrm>
            <a:off x="6172200" y="1825625"/>
            <a:ext cx="5542956"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834274898"/>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5" name="Content Placeholder Middle">
            <a:extLst>
              <a:ext uri="{FF2B5EF4-FFF2-40B4-BE49-F238E27FC236}">
                <a16:creationId xmlns:a16="http://schemas.microsoft.com/office/drawing/2014/main" id="{1D13BCCE-AB68-426C-9401-BABA201385F3}"/>
              </a:ext>
            </a:extLst>
          </p:cNvPr>
          <p:cNvSpPr>
            <a:spLocks noGrp="1"/>
          </p:cNvSpPr>
          <p:nvPr>
            <p:ph sz="half" idx="10" hasCustomPrompt="1"/>
          </p:nvPr>
        </p:nvSpPr>
        <p:spPr>
          <a:xfrm>
            <a:off x="4423735" y="1829037"/>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p:cNvSpPr>
            <a:spLocks noGrp="1"/>
          </p:cNvSpPr>
          <p:nvPr>
            <p:ph sz="half" idx="2" hasCustomPrompt="1"/>
          </p:nvPr>
        </p:nvSpPr>
        <p:spPr>
          <a:xfrm>
            <a:off x="8370626"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a:p>
            <a:pPr lvl="2"/>
            <a:endParaRPr lang="en-US"/>
          </a:p>
        </p:txBody>
      </p:sp>
    </p:spTree>
    <p:custDataLst>
      <p:tags r:id="rId1"/>
    </p:custDataLst>
    <p:extLst>
      <p:ext uri="{BB962C8B-B14F-4D97-AF65-F5344CB8AC3E}">
        <p14:creationId val="1489189432"/>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
    <p:spTree>
      <p:nvGrpSpPr>
        <p:cNvPr id="1" name=""/>
        <p:cNvGrpSpPr/>
        <p:nvPr/>
      </p:nvGrpSpPr>
      <p:grpSpPr>
        <a:xfrm>
          <a:off x="0" y="0"/>
          <a: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lvl1pPr>
            <a:lvl2pPr marL="336550" indent="-112713">
              <a:defRPr sz="900" b="0"/>
            </a:lvl2pPr>
            <a:lvl3pPr marL="685800" indent="-168275">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val="2380733821"/>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Images">
    <p:spTree>
      <p:nvGrpSpPr>
        <p:cNvPr id="1" name=""/>
        <p:cNvGrpSpPr/>
        <p:nvPr/>
      </p:nvGrpSpPr>
      <p:grpSpPr>
        <a:xfrm>
          <a:off x="0" y="0"/>
          <a:ext cx="0" cy="0"/>
        </a:xfrm>
      </p:grpSpPr>
      <p:sp>
        <p:nvSpPr>
          <p:cNvPr id="8" name="Title"/>
          <p:cNvSpPr>
            <a:spLocks noGrp="1"/>
          </p:cNvSpPr>
          <p:nvPr>
            <p:ph type="title" hasCustomPrompt="1"/>
          </p:nvPr>
        </p:nvSpPr>
        <p:spPr>
          <a:xfrm>
            <a:off x="476843" y="475488"/>
            <a:ext cx="11241915" cy="1071533"/>
          </a:xfrm>
        </p:spPr>
        <p:txBody>
          <a:bodyPr/>
          <a:lstStyle>
            <a:lvl1pPr>
              <a:defRPr/>
            </a:lvl1pPr>
          </a:lstStyle>
          <a:p>
            <a:r>
              <a:rPr lang="en-US"/>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Tree>
    <p:custDataLst>
      <p:tags r:id="rId1"/>
    </p:custDataLst>
    <p:extLst>
      <p:ext uri="{BB962C8B-B14F-4D97-AF65-F5344CB8AC3E}">
        <p14:creationId val="3888260984"/>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Multi Image/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val="295870789"/>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C5C17D1A-7F4F-449D-8EB6-9CE2E2B4C77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On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288072297"/>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728650325"/>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Imag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val="950828873"/>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Four Image/Four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val="2645674165"/>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First Slide)">
    <p:spTree>
      <p:nvGrpSpPr>
        <p:cNvPr id="1" name=""/>
        <p:cNvGrpSpPr/>
        <p:nvPr/>
      </p:nvGrpSpPr>
      <p:grpSpPr>
        <a:xfrm>
          <a:off x="0" y="0"/>
          <a:ext cx="0" cy="0"/>
        </a:xfrm>
      </p:grpSpPr>
      <p:pic>
        <p:nvPicPr>
          <p:cNvPr id="17" name="Picture 16">
            <a:extLst>
              <a:ext uri="{FF2B5EF4-FFF2-40B4-BE49-F238E27FC236}">
                <a16:creationId xmlns:a16="http://schemas.microsoft.com/office/drawing/2014/main" id="{5D23111E-2710-4C1A-A7DB-CE3FE7C03336}"/>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14068"/>
            <a:ext cx="12192000" cy="6858000"/>
          </a:xfrm>
          <a:prstGeom prst="rect">
            <a:avLst/>
          </a:prstGeom>
        </p:spPr>
      </p:pic>
      <p:sp>
        <p:nvSpPr>
          <p:cNvPr id="2" name="Title"/>
          <p:cNvSpPr>
            <a:spLocks noGrp="1"/>
          </p:cNvSpPr>
          <p:nvPr>
            <p:ph type="ctrTitle" hasCustomPrompt="1"/>
          </p:nvPr>
        </p:nvSpPr>
        <p:spPr>
          <a:xfrm>
            <a:off x="5646420" y="1168663"/>
            <a:ext cx="6104302" cy="2387600"/>
          </a:xfrm>
        </p:spPr>
        <p:txBody>
          <a:bodyPr anchor="b"/>
          <a:lstStyle>
            <a:lvl1pPr algn="l">
              <a:defRPr sz="4800" baseline="0">
                <a:solidFill>
                  <a:schemeClr val="bg1"/>
                </a:solidFill>
              </a:defRPr>
            </a:lvl1pPr>
          </a:lstStyle>
          <a:p>
            <a:r>
              <a:rPr lang="en-US"/>
              <a:t>Title, #e</a:t>
            </a:r>
          </a:p>
        </p:txBody>
      </p:sp>
      <p:sp>
        <p:nvSpPr>
          <p:cNvPr id="3" name="Subtitle 2"/>
          <p:cNvSpPr>
            <a:spLocks noGrp="1"/>
          </p:cNvSpPr>
          <p:nvPr>
            <p:ph type="subTitle" idx="1" hasCustomPrompt="1"/>
          </p:nvPr>
        </p:nvSpPr>
        <p:spPr>
          <a:xfrm>
            <a:off x="5646420" y="3809720"/>
            <a:ext cx="6104302" cy="1424930"/>
          </a:xfrm>
          <a:noFill/>
        </p:spPr>
        <p:txBody>
          <a:bodyPr anchor="t"/>
          <a:lstStyle>
            <a:lvl1pPr marL="0" indent="0" algn="l">
              <a:lnSpc>
                <a:spcPct val="100000"/>
              </a:lnSpc>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Chapter #: Chapter Title</a:t>
            </a:r>
          </a:p>
        </p:txBody>
      </p:sp>
      <p:sp>
        <p:nvSpPr>
          <p:cNvPr id="12" name="Picture Placeholder 11">
            <a:extLst>
              <a:ext uri="{FF2B5EF4-FFF2-40B4-BE49-F238E27FC236}">
                <a16:creationId xmlns:a16="http://schemas.microsoft.com/office/drawing/2014/main" id="{7BF6BBBC-452C-48FA-A1E1-E851567E5383}"/>
              </a:ext>
            </a:extLst>
          </p:cNvPr>
          <p:cNvSpPr>
            <a:spLocks noGrp="1"/>
          </p:cNvSpPr>
          <p:nvPr>
            <p:ph type="pic" sz="quarter" idx="11" hasCustomPrompt="1"/>
          </p:nvPr>
        </p:nvSpPr>
        <p:spPr>
          <a:xfrm>
            <a:off x="475250" y="808037"/>
            <a:ext cx="4713288" cy="5241925"/>
          </a:xfrm>
        </p:spPr>
        <p:txBody>
          <a:bodyPr/>
          <a:lstStyle>
            <a:lvl1pPr marL="0" indent="0">
              <a:buNone/>
              <a:defRPr b="0">
                <a:solidFill>
                  <a:schemeClr val="bg1"/>
                </a:solidFill>
              </a:defRPr>
            </a:lvl1pPr>
          </a:lstStyle>
          <a:p>
            <a:r>
              <a:rPr lang="en-US"/>
              <a:t>Add Image Here</a:t>
            </a:r>
          </a:p>
        </p:txBody>
      </p:sp>
      <p:sp>
        <p:nvSpPr>
          <p:cNvPr id="9" name="Slide Number Placeholder 5">
            <a:extLst>
              <a:ext uri="{FF2B5EF4-FFF2-40B4-BE49-F238E27FC236}">
                <a16:creationId xmlns:a16="http://schemas.microsoft.com/office/drawing/2014/main" id="{6B326DFF-C872-4426-8563-39BC58624663}"/>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pic>
        <p:nvPicPr>
          <p:cNvPr id="21" name="Picture 20">
            <a:extLst>
              <a:ext uri="{FF2B5EF4-FFF2-40B4-BE49-F238E27FC236}">
                <a16:creationId xmlns:a16="http://schemas.microsoft.com/office/drawing/2014/main" id="{FDE6C580-026E-426D-A0EE-BDE15B891A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Tree>
    <p:custDataLst>
      <p:tags r:id="rId3"/>
    </p:custDataLst>
    <p:extLst>
      <p:ext uri="{BB962C8B-B14F-4D97-AF65-F5344CB8AC3E}">
        <p14:creationId val="2170826813"/>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Section Divider">
    <p:spTree>
      <p:nvGrpSpPr>
        <p:cNvPr id="1" name=""/>
        <p:cNvGrpSpPr/>
        <p:nvPr/>
      </p:nvGrpSpPr>
      <p:grpSpPr>
        <a:xfrm>
          <a:off x="0" y="0"/>
          <a:ext cx="0" cy="0"/>
        </a:xfrm>
      </p:grpSpPr>
      <p:pic>
        <p:nvPicPr>
          <p:cNvPr id="10" name="Picture 9">
            <a:extLst>
              <a:ext uri="{FF2B5EF4-FFF2-40B4-BE49-F238E27FC236}">
                <a16:creationId xmlns:a16="http://schemas.microsoft.com/office/drawing/2014/main" id="{23344969-1137-4EAF-AB8A-FDA4F62A617A}"/>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cNvSpPr>
            <a:spLocks noGrp="1"/>
          </p:cNvSpPr>
          <p:nvPr>
            <p:ph type="ctrTitle" hasCustomPrompt="1"/>
          </p:nvPr>
        </p:nvSpPr>
        <p:spPr>
          <a:xfrm>
            <a:off x="914400" y="1153123"/>
            <a:ext cx="10424160" cy="2387600"/>
          </a:xfrm>
        </p:spPr>
        <p:txBody>
          <a:bodyPr anchor="b"/>
          <a:lstStyle>
            <a:lvl1pPr algn="ctr">
              <a:defRPr sz="5400" baseline="0">
                <a:solidFill>
                  <a:schemeClr val="bg1"/>
                </a:solidFill>
              </a:defRPr>
            </a:lvl1pPr>
          </a:lstStyle>
          <a:p>
            <a:r>
              <a:rPr lang="en-US"/>
              <a:t>Unit XX</a:t>
            </a:r>
          </a:p>
        </p:txBody>
      </p:sp>
      <p:sp>
        <p:nvSpPr>
          <p:cNvPr id="3" name="Subtitle 2"/>
          <p:cNvSpPr>
            <a:spLocks noGrp="1"/>
          </p:cNvSpPr>
          <p:nvPr>
            <p:ph type="subTitle" idx="1" hasCustomPrompt="1"/>
          </p:nvPr>
        </p:nvSpPr>
        <p:spPr>
          <a:xfrm>
            <a:off x="914400" y="3809720"/>
            <a:ext cx="10424160" cy="1424930"/>
          </a:xfrm>
          <a:noFill/>
        </p:spPr>
        <p:txBody>
          <a:bodyPr anchor="t"/>
          <a:lstStyle>
            <a:lvl1pPr marL="0" indent="0" algn="ctr">
              <a:lnSpc>
                <a:spcPct val="100000"/>
              </a:lnSpc>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Unit’s Title Here</a:t>
            </a:r>
          </a:p>
        </p:txBody>
      </p:sp>
      <p:pic>
        <p:nvPicPr>
          <p:cNvPr id="17" name="Picture 16">
            <a:extLst>
              <a:ext uri="{FF2B5EF4-FFF2-40B4-BE49-F238E27FC236}">
                <a16:creationId xmlns:a16="http://schemas.microsoft.com/office/drawing/2014/main" id="{EAF0C6CA-9F2E-439D-8A9B-5B8BD35A93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15" name="Slide Number Placeholder 5">
            <a:extLst>
              <a:ext uri="{FF2B5EF4-FFF2-40B4-BE49-F238E27FC236}">
                <a16:creationId xmlns:a16="http://schemas.microsoft.com/office/drawing/2014/main" id="{8D6FEA2F-362B-4EAB-BFA4-233A863C0DE7}"/>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
        <p:nvSpPr>
          <p:cNvPr id="11" name="Copyright">
            <a:extLst>
              <a:ext uri="{FF2B5EF4-FFF2-40B4-BE49-F238E27FC236}">
                <a16:creationId xmlns:a16="http://schemas.microsoft.com/office/drawing/2014/main" id="{09216FC3-84E9-4B73-9DA8-CF771043770B}"/>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3"/>
    </p:custDataLst>
    <p:extLst>
      <p:ext uri="{BB962C8B-B14F-4D97-AF65-F5344CB8AC3E}">
        <p14:creationId val="803553635"/>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Content">
    <p:spTree>
      <p:nvGrpSpPr>
        <p:cNvPr id="1" name=""/>
        <p:cNvGrpSpPr/>
        <p:nvPr/>
      </p:nvGrpSpPr>
      <p:grpSpPr>
        <a:xfrm>
          <a:off x="0" y="0"/>
          <a:ext cx="0" cy="0"/>
        </a:xfrm>
      </p:grpSpPr>
      <p:sp>
        <p:nvSpPr>
          <p:cNvPr id="3" name="Content Placeholder"/>
          <p:cNvSpPr>
            <a:spLocks noGrp="1"/>
          </p:cNvSpPr>
          <p:nvPr>
            <p:ph idx="1" hasCustomPrompt="1"/>
          </p:nvPr>
        </p:nvSpPr>
        <p:spPr/>
        <p:txBody>
          <a:bodyPr/>
          <a:lstStyle>
            <a:lvl1pPr>
              <a:spcAft>
                <a:spcPts val="800"/>
              </a:spcAft>
              <a:defRPr sz="240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Title 3">
            <a:extLst>
              <a:ext uri="{FF2B5EF4-FFF2-40B4-BE49-F238E27FC236}">
                <a16:creationId xmlns:a16="http://schemas.microsoft.com/office/drawing/2014/main" id="{0BAD49FE-4F07-2500-FAA2-66995D622312}"/>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val="3066196162"/>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a:extLst>
              <a:ext uri="{C183D7F6-B498-43B3-948B-1728B52AA6E4}">
                <adec:decorative xmlns:adec="http://schemas.microsoft.com/office/drawing/2017/decorative" val="1"/>
              </a:ext>
            </a:extLst>
          </p:cNvPr>
          <p:cNvSpPr>
            <a:spLocks noGrp="1"/>
          </p:cNvSpPr>
          <p:nvPr>
            <p:ph sz="half" idx="2" hasCustomPrompt="1"/>
          </p:nvPr>
        </p:nvSpPr>
        <p:spPr>
          <a:xfrm>
            <a:off x="6172200" y="1825625"/>
            <a:ext cx="5542956"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834274898"/>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5" name="Content Placeholder Middle">
            <a:extLst>
              <a:ext uri="{FF2B5EF4-FFF2-40B4-BE49-F238E27FC236}">
                <a16:creationId xmlns:a16="http://schemas.microsoft.com/office/drawing/2014/main" id="{1D13BCCE-AB68-426C-9401-BABA201385F3}"/>
              </a:ext>
            </a:extLst>
          </p:cNvPr>
          <p:cNvSpPr>
            <a:spLocks noGrp="1"/>
          </p:cNvSpPr>
          <p:nvPr>
            <p:ph sz="half" idx="10" hasCustomPrompt="1"/>
          </p:nvPr>
        </p:nvSpPr>
        <p:spPr>
          <a:xfrm>
            <a:off x="4423735" y="1829037"/>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p:cNvSpPr>
            <a:spLocks noGrp="1"/>
          </p:cNvSpPr>
          <p:nvPr>
            <p:ph sz="half" idx="2" hasCustomPrompt="1"/>
          </p:nvPr>
        </p:nvSpPr>
        <p:spPr>
          <a:xfrm>
            <a:off x="8370626"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a:p>
            <a:pPr lvl="2"/>
            <a:endParaRPr lang="en-US"/>
          </a:p>
        </p:txBody>
      </p:sp>
    </p:spTree>
    <p:custDataLst>
      <p:tags r:id="rId1"/>
    </p:custDataLst>
    <p:extLst>
      <p:ext uri="{BB962C8B-B14F-4D97-AF65-F5344CB8AC3E}">
        <p14:creationId val="1489189432"/>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
    <p:spTree>
      <p:nvGrpSpPr>
        <p:cNvPr id="1" name=""/>
        <p:cNvGrpSpPr/>
        <p:nvPr/>
      </p:nvGrpSpPr>
      <p:grpSpPr>
        <a:xfrm>
          <a:off x="0" y="0"/>
          <a: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lvl1pPr>
            <a:lvl2pPr marL="336550" indent="-112713">
              <a:defRPr sz="900" b="0"/>
            </a:lvl2pPr>
            <a:lvl3pPr marL="685800" indent="-168275">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val="2380733821"/>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59A98FDC-3BA3-4B0C-AF85-6EADA66ACEF2}"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Images">
    <p:spTree>
      <p:nvGrpSpPr>
        <p:cNvPr id="1" name=""/>
        <p:cNvGrpSpPr/>
        <p:nvPr/>
      </p:nvGrpSpPr>
      <p:grpSpPr>
        <a:xfrm>
          <a:off x="0" y="0"/>
          <a:ext cx="0" cy="0"/>
        </a:xfrm>
      </p:grpSpPr>
      <p:sp>
        <p:nvSpPr>
          <p:cNvPr id="8" name="Title"/>
          <p:cNvSpPr>
            <a:spLocks noGrp="1"/>
          </p:cNvSpPr>
          <p:nvPr>
            <p:ph type="title" hasCustomPrompt="1"/>
          </p:nvPr>
        </p:nvSpPr>
        <p:spPr>
          <a:xfrm>
            <a:off x="476843" y="475488"/>
            <a:ext cx="11241915" cy="1071533"/>
          </a:xfrm>
        </p:spPr>
        <p:txBody>
          <a:bodyPr/>
          <a:lstStyle>
            <a:lvl1pPr>
              <a:defRPr/>
            </a:lvl1pPr>
          </a:lstStyle>
          <a:p>
            <a:r>
              <a:rPr lang="en-US"/>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Tree>
    <p:custDataLst>
      <p:tags r:id="rId1"/>
    </p:custDataLst>
    <p:extLst>
      <p:ext uri="{BB962C8B-B14F-4D97-AF65-F5344CB8AC3E}">
        <p14:creationId val="3888260984"/>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Multi Image/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val="295870789"/>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On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288072297"/>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728650325"/>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Imag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val="950828873"/>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Four Image/Four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val="2645674165"/>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First Slide)">
    <p:spTree>
      <p:nvGrpSpPr>
        <p:cNvPr id="1" name=""/>
        <p:cNvGrpSpPr/>
        <p:nvPr/>
      </p:nvGrpSpPr>
      <p:grpSpPr>
        <a:xfrm>
          <a:off x="0" y="0"/>
          <a:ext cx="0" cy="0"/>
        </a:xfrm>
      </p:grpSpPr>
      <p:pic>
        <p:nvPicPr>
          <p:cNvPr id="17" name="Picture 16">
            <a:extLst>
              <a:ext uri="{FF2B5EF4-FFF2-40B4-BE49-F238E27FC236}">
                <a16:creationId xmlns:a16="http://schemas.microsoft.com/office/drawing/2014/main" id="{5D23111E-2710-4C1A-A7DB-CE3FE7C03336}"/>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14068"/>
            <a:ext cx="12192000" cy="6858000"/>
          </a:xfrm>
          <a:prstGeom prst="rect">
            <a:avLst/>
          </a:prstGeom>
        </p:spPr>
      </p:pic>
      <p:sp>
        <p:nvSpPr>
          <p:cNvPr id="2" name="Title"/>
          <p:cNvSpPr>
            <a:spLocks noGrp="1"/>
          </p:cNvSpPr>
          <p:nvPr>
            <p:ph type="ctrTitle" hasCustomPrompt="1"/>
          </p:nvPr>
        </p:nvSpPr>
        <p:spPr>
          <a:xfrm>
            <a:off x="5646420" y="1168663"/>
            <a:ext cx="6104302" cy="2387600"/>
          </a:xfrm>
        </p:spPr>
        <p:txBody>
          <a:bodyPr anchor="b"/>
          <a:lstStyle>
            <a:lvl1pPr algn="l">
              <a:defRPr sz="4800" baseline="0">
                <a:solidFill>
                  <a:schemeClr val="bg1"/>
                </a:solidFill>
              </a:defRPr>
            </a:lvl1pPr>
          </a:lstStyle>
          <a:p>
            <a:r>
              <a:rPr lang="en-US"/>
              <a:t>Title, #e</a:t>
            </a:r>
          </a:p>
        </p:txBody>
      </p:sp>
      <p:sp>
        <p:nvSpPr>
          <p:cNvPr id="3" name="Subtitle 2"/>
          <p:cNvSpPr>
            <a:spLocks noGrp="1"/>
          </p:cNvSpPr>
          <p:nvPr>
            <p:ph type="subTitle" idx="1" hasCustomPrompt="1"/>
          </p:nvPr>
        </p:nvSpPr>
        <p:spPr>
          <a:xfrm>
            <a:off x="5646420" y="3809720"/>
            <a:ext cx="6104302" cy="1424930"/>
          </a:xfrm>
          <a:noFill/>
        </p:spPr>
        <p:txBody>
          <a:bodyPr anchor="t"/>
          <a:lstStyle>
            <a:lvl1pPr marL="0" indent="0" algn="l">
              <a:lnSpc>
                <a:spcPct val="100000"/>
              </a:lnSpc>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Chapter #: Chapter Title</a:t>
            </a:r>
          </a:p>
        </p:txBody>
      </p:sp>
      <p:sp>
        <p:nvSpPr>
          <p:cNvPr id="12" name="Picture Placeholder 11">
            <a:extLst>
              <a:ext uri="{FF2B5EF4-FFF2-40B4-BE49-F238E27FC236}">
                <a16:creationId xmlns:a16="http://schemas.microsoft.com/office/drawing/2014/main" id="{7BF6BBBC-452C-48FA-A1E1-E851567E5383}"/>
              </a:ext>
            </a:extLst>
          </p:cNvPr>
          <p:cNvSpPr>
            <a:spLocks noGrp="1"/>
          </p:cNvSpPr>
          <p:nvPr>
            <p:ph type="pic" sz="quarter" idx="11" hasCustomPrompt="1"/>
          </p:nvPr>
        </p:nvSpPr>
        <p:spPr>
          <a:xfrm>
            <a:off x="475250" y="808037"/>
            <a:ext cx="4713288" cy="5241925"/>
          </a:xfrm>
        </p:spPr>
        <p:txBody>
          <a:bodyPr/>
          <a:lstStyle>
            <a:lvl1pPr marL="0" indent="0">
              <a:buNone/>
              <a:defRPr b="0">
                <a:solidFill>
                  <a:schemeClr val="bg1"/>
                </a:solidFill>
              </a:defRPr>
            </a:lvl1pPr>
          </a:lstStyle>
          <a:p>
            <a:r>
              <a:rPr lang="en-US"/>
              <a:t>Add Image Here</a:t>
            </a:r>
          </a:p>
        </p:txBody>
      </p:sp>
      <p:sp>
        <p:nvSpPr>
          <p:cNvPr id="9" name="Slide Number Placeholder 5">
            <a:extLst>
              <a:ext uri="{FF2B5EF4-FFF2-40B4-BE49-F238E27FC236}">
                <a16:creationId xmlns:a16="http://schemas.microsoft.com/office/drawing/2014/main" id="{6B326DFF-C872-4426-8563-39BC58624663}"/>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pic>
        <p:nvPicPr>
          <p:cNvPr id="21" name="Picture 20">
            <a:extLst>
              <a:ext uri="{FF2B5EF4-FFF2-40B4-BE49-F238E27FC236}">
                <a16:creationId xmlns:a16="http://schemas.microsoft.com/office/drawing/2014/main" id="{FDE6C580-026E-426D-A0EE-BDE15B891A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Tree>
    <p:custDataLst>
      <p:tags r:id="rId3"/>
    </p:custDataLst>
    <p:extLst>
      <p:ext uri="{BB962C8B-B14F-4D97-AF65-F5344CB8AC3E}">
        <p14:creationId val="2170826813"/>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Section Divider">
    <p:spTree>
      <p:nvGrpSpPr>
        <p:cNvPr id="1" name=""/>
        <p:cNvGrpSpPr/>
        <p:nvPr/>
      </p:nvGrpSpPr>
      <p:grpSpPr>
        <a:xfrm>
          <a:off x="0" y="0"/>
          <a:ext cx="0" cy="0"/>
        </a:xfrm>
      </p:grpSpPr>
      <p:pic>
        <p:nvPicPr>
          <p:cNvPr id="10" name="Picture 9">
            <a:extLst>
              <a:ext uri="{FF2B5EF4-FFF2-40B4-BE49-F238E27FC236}">
                <a16:creationId xmlns:a16="http://schemas.microsoft.com/office/drawing/2014/main" id="{23344969-1137-4EAF-AB8A-FDA4F62A617A}"/>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cNvSpPr>
            <a:spLocks noGrp="1"/>
          </p:cNvSpPr>
          <p:nvPr>
            <p:ph type="ctrTitle" hasCustomPrompt="1"/>
          </p:nvPr>
        </p:nvSpPr>
        <p:spPr>
          <a:xfrm>
            <a:off x="914400" y="1153123"/>
            <a:ext cx="10424160" cy="2387600"/>
          </a:xfrm>
        </p:spPr>
        <p:txBody>
          <a:bodyPr anchor="b"/>
          <a:lstStyle>
            <a:lvl1pPr algn="ctr">
              <a:defRPr sz="5400" baseline="0">
                <a:solidFill>
                  <a:schemeClr val="bg1"/>
                </a:solidFill>
              </a:defRPr>
            </a:lvl1pPr>
          </a:lstStyle>
          <a:p>
            <a:r>
              <a:rPr lang="en-US"/>
              <a:t>Unit XX</a:t>
            </a:r>
          </a:p>
        </p:txBody>
      </p:sp>
      <p:sp>
        <p:nvSpPr>
          <p:cNvPr id="3" name="Subtitle 2"/>
          <p:cNvSpPr>
            <a:spLocks noGrp="1"/>
          </p:cNvSpPr>
          <p:nvPr>
            <p:ph type="subTitle" idx="1" hasCustomPrompt="1"/>
          </p:nvPr>
        </p:nvSpPr>
        <p:spPr>
          <a:xfrm>
            <a:off x="914400" y="3809720"/>
            <a:ext cx="10424160" cy="1424930"/>
          </a:xfrm>
          <a:noFill/>
        </p:spPr>
        <p:txBody>
          <a:bodyPr anchor="t"/>
          <a:lstStyle>
            <a:lvl1pPr marL="0" indent="0" algn="ctr">
              <a:lnSpc>
                <a:spcPct val="100000"/>
              </a:lnSpc>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Unit’s Title Here</a:t>
            </a:r>
          </a:p>
        </p:txBody>
      </p:sp>
      <p:pic>
        <p:nvPicPr>
          <p:cNvPr id="17" name="Picture 16">
            <a:extLst>
              <a:ext uri="{FF2B5EF4-FFF2-40B4-BE49-F238E27FC236}">
                <a16:creationId xmlns:a16="http://schemas.microsoft.com/office/drawing/2014/main" id="{EAF0C6CA-9F2E-439D-8A9B-5B8BD35A93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15" name="Slide Number Placeholder 5">
            <a:extLst>
              <a:ext uri="{FF2B5EF4-FFF2-40B4-BE49-F238E27FC236}">
                <a16:creationId xmlns:a16="http://schemas.microsoft.com/office/drawing/2014/main" id="{8D6FEA2F-362B-4EAB-BFA4-233A863C0DE7}"/>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
        <p:nvSpPr>
          <p:cNvPr id="11" name="Copyright">
            <a:extLst>
              <a:ext uri="{FF2B5EF4-FFF2-40B4-BE49-F238E27FC236}">
                <a16:creationId xmlns:a16="http://schemas.microsoft.com/office/drawing/2014/main" id="{09216FC3-84E9-4B73-9DA8-CF771043770B}"/>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3"/>
    </p:custDataLst>
    <p:extLst>
      <p:ext uri="{BB962C8B-B14F-4D97-AF65-F5344CB8AC3E}">
        <p14:creationId val="803553635"/>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Content">
    <p:spTree>
      <p:nvGrpSpPr>
        <p:cNvPr id="1" name=""/>
        <p:cNvGrpSpPr/>
        <p:nvPr/>
      </p:nvGrpSpPr>
      <p:grpSpPr>
        <a:xfrm>
          <a:off x="0" y="0"/>
          <a:ext cx="0" cy="0"/>
        </a:xfrm>
      </p:grpSpPr>
      <p:sp>
        <p:nvSpPr>
          <p:cNvPr id="3" name="Content Placeholder"/>
          <p:cNvSpPr>
            <a:spLocks noGrp="1"/>
          </p:cNvSpPr>
          <p:nvPr>
            <p:ph idx="1" hasCustomPrompt="1"/>
          </p:nvPr>
        </p:nvSpPr>
        <p:spPr/>
        <p:txBody>
          <a:bodyPr/>
          <a:lstStyle>
            <a:lvl1pPr>
              <a:spcAft>
                <a:spcPts val="800"/>
              </a:spcAft>
              <a:defRPr sz="240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Title 3">
            <a:extLst>
              <a:ext uri="{FF2B5EF4-FFF2-40B4-BE49-F238E27FC236}">
                <a16:creationId xmlns:a16="http://schemas.microsoft.com/office/drawing/2014/main" id="{0BAD49FE-4F07-2500-FAA2-66995D622312}"/>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val="3066196162"/>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a:extLst>
              <a:ext uri="{C183D7F6-B498-43B3-948B-1728B52AA6E4}">
                <adec:decorative xmlns:adec="http://schemas.microsoft.com/office/drawing/2017/decorative" val="1"/>
              </a:ext>
            </a:extLst>
          </p:cNvPr>
          <p:cNvSpPr>
            <a:spLocks noGrp="1"/>
          </p:cNvSpPr>
          <p:nvPr>
            <p:ph sz="half" idx="2" hasCustomPrompt="1"/>
          </p:nvPr>
        </p:nvSpPr>
        <p:spPr>
          <a:xfrm>
            <a:off x="6172200" y="1825625"/>
            <a:ext cx="5542956"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834274898"/>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C910DF26-B71E-47ED-921F-6B16C130BDD6}"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5" name="Content Placeholder Middle">
            <a:extLst>
              <a:ext uri="{FF2B5EF4-FFF2-40B4-BE49-F238E27FC236}">
                <a16:creationId xmlns:a16="http://schemas.microsoft.com/office/drawing/2014/main" id="{1D13BCCE-AB68-426C-9401-BABA201385F3}"/>
              </a:ext>
            </a:extLst>
          </p:cNvPr>
          <p:cNvSpPr>
            <a:spLocks noGrp="1"/>
          </p:cNvSpPr>
          <p:nvPr>
            <p:ph sz="half" idx="10" hasCustomPrompt="1"/>
          </p:nvPr>
        </p:nvSpPr>
        <p:spPr>
          <a:xfrm>
            <a:off x="4423735" y="1829037"/>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p:cNvSpPr>
            <a:spLocks noGrp="1"/>
          </p:cNvSpPr>
          <p:nvPr>
            <p:ph sz="half" idx="2" hasCustomPrompt="1"/>
          </p:nvPr>
        </p:nvSpPr>
        <p:spPr>
          <a:xfrm>
            <a:off x="8370626"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a:p>
            <a:pPr lvl="2"/>
            <a:endParaRPr lang="en-US"/>
          </a:p>
        </p:txBody>
      </p:sp>
    </p:spTree>
    <p:custDataLst>
      <p:tags r:id="rId1"/>
    </p:custDataLst>
    <p:extLst>
      <p:ext uri="{BB962C8B-B14F-4D97-AF65-F5344CB8AC3E}">
        <p14:creationId val="1489189432"/>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
    <p:spTree>
      <p:nvGrpSpPr>
        <p:cNvPr id="1" name=""/>
        <p:cNvGrpSpPr/>
        <p:nvPr/>
      </p:nvGrpSpPr>
      <p:grpSpPr>
        <a:xfrm>
          <a:off x="0" y="0"/>
          <a: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lvl1pPr>
            <a:lvl2pPr marL="336550" indent="-112713">
              <a:defRPr sz="900" b="0"/>
            </a:lvl2pPr>
            <a:lvl3pPr marL="685800" indent="-168275">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val="2380733821"/>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Images">
    <p:spTree>
      <p:nvGrpSpPr>
        <p:cNvPr id="1" name=""/>
        <p:cNvGrpSpPr/>
        <p:nvPr/>
      </p:nvGrpSpPr>
      <p:grpSpPr>
        <a:xfrm>
          <a:off x="0" y="0"/>
          <a:ext cx="0" cy="0"/>
        </a:xfrm>
      </p:grpSpPr>
      <p:sp>
        <p:nvSpPr>
          <p:cNvPr id="8" name="Title"/>
          <p:cNvSpPr>
            <a:spLocks noGrp="1"/>
          </p:cNvSpPr>
          <p:nvPr>
            <p:ph type="title" hasCustomPrompt="1"/>
          </p:nvPr>
        </p:nvSpPr>
        <p:spPr>
          <a:xfrm>
            <a:off x="476843" y="475488"/>
            <a:ext cx="11241915" cy="1071533"/>
          </a:xfrm>
        </p:spPr>
        <p:txBody>
          <a:bodyPr/>
          <a:lstStyle>
            <a:lvl1pPr>
              <a:defRPr/>
            </a:lvl1pPr>
          </a:lstStyle>
          <a:p>
            <a:r>
              <a:rPr lang="en-US"/>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Tree>
    <p:custDataLst>
      <p:tags r:id="rId1"/>
    </p:custDataLst>
    <p:extLst>
      <p:ext uri="{BB962C8B-B14F-4D97-AF65-F5344CB8AC3E}">
        <p14:creationId val="3888260984"/>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Multi Image/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val="295870789"/>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On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288072297"/>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728650325"/>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Imag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val="950828873"/>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Four Image/Four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val="2645674165"/>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1C39D54A-B5EC-4E6E-B407-020955D0FC4F}"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CEDA69FB-2271-442F-A6CF-9096B6504AF2}"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63A11F09-BF08-4428-81E4-56C37297E82B}"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8B88551B-C598-4E65-8CB7-518FEC5ABC33}"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slideLayout" Target="../slideLayouts/slideLayout31.xml" /><Relationship Id="rId11" Type="http://schemas.openxmlformats.org/officeDocument/2006/relationships/slideLayout" Target="../slideLayouts/slideLayout32.xml" /><Relationship Id="rId12" Type="http://schemas.openxmlformats.org/officeDocument/2006/relationships/slideLayout" Target="../slideLayouts/slideLayout33.xml" /><Relationship Id="rId13" Type="http://schemas.openxmlformats.org/officeDocument/2006/relationships/image" Target="../media/image1.png" /><Relationship Id="rId14" Type="http://schemas.openxmlformats.org/officeDocument/2006/relationships/tags" Target="../tags/tag13.xml" /><Relationship Id="rId15" Type="http://schemas.openxmlformats.org/officeDocument/2006/relationships/theme" Target="../theme/theme10.xml" /><Relationship Id="rId2" Type="http://schemas.openxmlformats.org/officeDocument/2006/relationships/slideLayout" Target="../slideLayouts/slideLayout23.xml" /><Relationship Id="rId3" Type="http://schemas.openxmlformats.org/officeDocument/2006/relationships/slideLayout" Target="../slideLayouts/slideLayout24.xml" /><Relationship Id="rId4" Type="http://schemas.openxmlformats.org/officeDocument/2006/relationships/slideLayout" Target="../slideLayouts/slideLayout25.xml" /><Relationship Id="rId5" Type="http://schemas.openxmlformats.org/officeDocument/2006/relationships/slideLayout" Target="../slideLayouts/slideLayout26.xml" /><Relationship Id="rId6" Type="http://schemas.openxmlformats.org/officeDocument/2006/relationships/slideLayout" Target="../slideLayouts/slideLayout27.xml" /><Relationship Id="rId7" Type="http://schemas.openxmlformats.org/officeDocument/2006/relationships/slideLayout" Target="../slideLayouts/slideLayout28.xml" /><Relationship Id="rId8" Type="http://schemas.openxmlformats.org/officeDocument/2006/relationships/slideLayout" Target="../slideLayouts/slideLayout29.xml" /><Relationship Id="rId9" Type="http://schemas.openxmlformats.org/officeDocument/2006/relationships/slideLayout" Target="../slideLayouts/slideLayout30.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slideLayout" Target="../slideLayouts/slideLayout45.xml" /><Relationship Id="rId13" Type="http://schemas.openxmlformats.org/officeDocument/2006/relationships/image" Target="../media/image1.png" /><Relationship Id="rId14" Type="http://schemas.openxmlformats.org/officeDocument/2006/relationships/tags" Target="../tags/tag26.xml" /><Relationship Id="rId15" Type="http://schemas.openxmlformats.org/officeDocument/2006/relationships/theme" Target="../theme/theme11.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46.xml" /><Relationship Id="rId10" Type="http://schemas.openxmlformats.org/officeDocument/2006/relationships/slideLayout" Target="../slideLayouts/slideLayout55.xml" /><Relationship Id="rId11" Type="http://schemas.openxmlformats.org/officeDocument/2006/relationships/slideLayout" Target="../slideLayouts/slideLayout56.xml" /><Relationship Id="rId12" Type="http://schemas.openxmlformats.org/officeDocument/2006/relationships/slideLayout" Target="../slideLayouts/slideLayout57.xml" /><Relationship Id="rId13" Type="http://schemas.openxmlformats.org/officeDocument/2006/relationships/image" Target="../media/image1.png" /><Relationship Id="rId14" Type="http://schemas.openxmlformats.org/officeDocument/2006/relationships/tags" Target="../tags/tag39.xml" /><Relationship Id="rId15" Type="http://schemas.openxmlformats.org/officeDocument/2006/relationships/theme" Target="../theme/theme12.xml" /><Relationship Id="rId2" Type="http://schemas.openxmlformats.org/officeDocument/2006/relationships/slideLayout" Target="../slideLayouts/slideLayout47.xml" /><Relationship Id="rId3" Type="http://schemas.openxmlformats.org/officeDocument/2006/relationships/slideLayout" Target="../slideLayouts/slideLayout48.xml" /><Relationship Id="rId4" Type="http://schemas.openxmlformats.org/officeDocument/2006/relationships/slideLayout" Target="../slideLayouts/slideLayout49.xml" /><Relationship Id="rId5" Type="http://schemas.openxmlformats.org/officeDocument/2006/relationships/slideLayout" Target="../slideLayouts/slideLayout50.xml" /><Relationship Id="rId6" Type="http://schemas.openxmlformats.org/officeDocument/2006/relationships/slideLayout" Target="../slideLayouts/slideLayout51.xml" /><Relationship Id="rId7" Type="http://schemas.openxmlformats.org/officeDocument/2006/relationships/slideLayout" Target="../slideLayouts/slideLayout52.xml" /><Relationship Id="rId8" Type="http://schemas.openxmlformats.org/officeDocument/2006/relationships/slideLayout" Target="../slideLayouts/slideLayout53.xml" /><Relationship Id="rId9" Type="http://schemas.openxmlformats.org/officeDocument/2006/relationships/slideLayout" Target="../slideLayouts/slideLayout54.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theme" Target="../theme/theme2.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png" /><Relationship Id="rId3" Type="http://schemas.openxmlformats.org/officeDocument/2006/relationships/theme" Target="../theme/theme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1.png" /><Relationship Id="rId3"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theme" Target="../theme/theme5.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slideLayout" Target="../slideLayouts/slideLayout17.xml" /><Relationship Id="rId3" Type="http://schemas.openxmlformats.org/officeDocument/2006/relationships/slideLayout" Target="../slideLayouts/slideLayout18.xml" /><Relationship Id="rId4" Type="http://schemas.openxmlformats.org/officeDocument/2006/relationships/image" Target="../media/image1.png" /><Relationship Id="rId5" Type="http://schemas.openxmlformats.org/officeDocument/2006/relationships/theme" Target="../theme/theme6.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image" Target="../media/image1.png" /><Relationship Id="rId3" Type="http://schemas.openxmlformats.org/officeDocument/2006/relationships/theme" Target="../theme/theme7.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1.png" /><Relationship Id="rId3" Type="http://schemas.openxmlformats.org/officeDocument/2006/relationships/theme" Target="../theme/theme8.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1.png" /><Relationship Id="rId3" Type="http://schemas.openxmlformats.org/officeDocument/2006/relationships/theme" Target="../theme/theme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p:bg>
      <p:bgRef idx="1001">
        <a:schemeClr val="bg1"/>
      </p:bgRef>
    </p:bg>
    <p:spTree>
      <p:nvGrpSpPr>
        <p:cNvPr id="1" name=""/>
        <p:cNvGrpSpPr/>
        <p:nvPr/>
      </p:nvGrpSpPr>
      <p:grpSpPr>
        <a:xfrm>
          <a:off x="0" y="0"/>
          <a:ext cx="0" cy="0"/>
        </a:xfrm>
      </p:grpSpPr>
      <p:sp>
        <p:nvSpPr>
          <p:cNvPr id="13" name="Rectangle 12">
            <a:extLst>
              <a:ext uri="{FF2B5EF4-FFF2-40B4-BE49-F238E27FC236}">
                <a16:creationId xmlns:a16="http://schemas.microsoft.com/office/drawing/2014/main" id="{A34EF16C-F8E9-4C74-8268-011BE18366AF}"/>
              </a:ext>
              <a:ext uri="{C183D7F6-B498-43B3-948B-1728B52AA6E4}">
                <adec:decorative xmlns:adec="http://schemas.microsoft.com/office/drawing/2017/decorative" val="1"/>
              </a:ext>
            </a:extLst>
          </p:cNvPr>
          <p:cNvSpPr/>
          <p:nvPr userDrawn="1"/>
        </p:nvSpPr>
        <p:spPr>
          <a:xfrm>
            <a:off x="0" y="6176963"/>
            <a:ext cx="12192000" cy="681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algn="ctr"/>
            <a:endParaRPr lang="en-US"/>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a:p>
            <a:pPr lvl="3"/>
            <a:r>
              <a:rPr lang="en-US"/>
              <a:t>Fourth Level</a:t>
            </a:r>
          </a:p>
        </p:txBody>
      </p:sp>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pic>
        <p:nvPicPr>
          <p:cNvPr id="14" name="Picture 13">
            <a:extLst>
              <a:ext uri="{FF2B5EF4-FFF2-40B4-BE49-F238E27FC236}">
                <a16:creationId xmlns:a16="http://schemas.microsoft.com/office/drawing/2014/main" id="{E7C5765A-7DA4-4F63-BBF6-FDB000C6FC14}"/>
              </a:ext>
              <a:ext uri="{C183D7F6-B498-43B3-948B-1728B52AA6E4}">
                <adec:decorative xmlns:adec="http://schemas.microsoft.com/office/drawing/2017/decorative" val="1"/>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Tree>
    <p:custDataLst>
      <p:tags r:id="rId14"/>
    </p:custDataLst>
    <p:extLst>
      <p:ext uri="{BB962C8B-B14F-4D97-AF65-F5344CB8AC3E}">
        <p14:creationId val="682046013"/>
      </p:ext>
    </p:extLst>
  </p:cSld>
  <p:clrMap bg1="lt1" tx1="dk1" bg2="lt2" tx2="dk2" accent1="accent1" accent2="accent2" accent3="accent3" accent4="accent4" accent5="accent5" accent6="accent6" hlink="hlink" folHlink="folHlink"/>
  <p:sldLayoutIdLst>
    <p:sldLayoutId id="2147483687"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ransition/>
  <p:timing/>
  <p:hf hdr="0" ftr="0" dt="0"/>
  <p:txStyles>
    <p:title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tx1"/>
        </a:buClr>
        <a:buFont typeface="Arial" pitchFamily="34" charset="0"/>
        <a:buChar char="•"/>
        <a:defRPr sz="2400" b="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tx1"/>
        </a:buClr>
        <a:buFont typeface="Arial"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tx1"/>
        </a:buClr>
        <a:buSzPct val="80000"/>
        <a:buFont typeface="Wingdings" panose="05000000000000000000" pitchFamily="2" charset="2"/>
        <a:buChar char="§"/>
        <a:defRPr sz="2400" b="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chemeClr val="tx1"/>
        </a:buClr>
        <a:buSzTx/>
        <a:buFont typeface="Arial" pitchFamily="34" charset="0"/>
        <a:buChar char="•"/>
        <a:defRPr sz="24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p:bg>
      <p:bgRef idx="1001">
        <a:schemeClr val="bg1"/>
      </p:bgRef>
    </p:bg>
    <p:spTree>
      <p:nvGrpSpPr>
        <p:cNvPr id="1" name=""/>
        <p:cNvGrpSpPr/>
        <p:nvPr/>
      </p:nvGrpSpPr>
      <p:grpSpPr>
        <a:xfrm>
          <a:off x="0" y="0"/>
          <a:ext cx="0" cy="0"/>
        </a:xfrm>
      </p:grpSpPr>
      <p:sp>
        <p:nvSpPr>
          <p:cNvPr id="13" name="Rectangle 12">
            <a:extLst>
              <a:ext uri="{FF2B5EF4-FFF2-40B4-BE49-F238E27FC236}">
                <a16:creationId xmlns:a16="http://schemas.microsoft.com/office/drawing/2014/main" id="{A34EF16C-F8E9-4C74-8268-011BE18366AF}"/>
              </a:ext>
              <a:ext uri="{C183D7F6-B498-43B3-948B-1728B52AA6E4}">
                <adec:decorative xmlns:adec="http://schemas.microsoft.com/office/drawing/2017/decorative" val="1"/>
              </a:ext>
            </a:extLst>
          </p:cNvPr>
          <p:cNvSpPr/>
          <p:nvPr userDrawn="1"/>
        </p:nvSpPr>
        <p:spPr>
          <a:xfrm>
            <a:off x="0" y="6176963"/>
            <a:ext cx="12192000" cy="681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algn="ctr"/>
            <a:endParaRPr lang="en-US"/>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a:p>
            <a:pPr lvl="3"/>
            <a:r>
              <a:rPr lang="en-US"/>
              <a:t>Fourth Level</a:t>
            </a:r>
          </a:p>
        </p:txBody>
      </p:sp>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pic>
        <p:nvPicPr>
          <p:cNvPr id="14" name="Picture 13">
            <a:extLst>
              <a:ext uri="{FF2B5EF4-FFF2-40B4-BE49-F238E27FC236}">
                <a16:creationId xmlns:a16="http://schemas.microsoft.com/office/drawing/2014/main" id="{E7C5765A-7DA4-4F63-BBF6-FDB000C6FC14}"/>
              </a:ext>
              <a:ext uri="{C183D7F6-B498-43B3-948B-1728B52AA6E4}">
                <adec:decorative xmlns:adec="http://schemas.microsoft.com/office/drawing/2017/decorative" val="1"/>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Tree>
    <p:custDataLst>
      <p:tags r:id="rId14"/>
    </p:custDataLst>
    <p:extLst>
      <p:ext uri="{BB962C8B-B14F-4D97-AF65-F5344CB8AC3E}">
        <p14:creationId val="68204601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transition/>
  <p:timing/>
  <p:hf hdr="0" ftr="0" dt="0"/>
  <p:txStyles>
    <p:title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tx1"/>
        </a:buClr>
        <a:buFont typeface="Arial" pitchFamily="34" charset="0"/>
        <a:buChar char="•"/>
        <a:defRPr sz="2400" b="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tx1"/>
        </a:buClr>
        <a:buFont typeface="Arial"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tx1"/>
        </a:buClr>
        <a:buSzPct val="80000"/>
        <a:buFont typeface="Wingdings" panose="05000000000000000000" pitchFamily="2" charset="2"/>
        <a:buChar char="§"/>
        <a:defRPr sz="2400" b="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chemeClr val="tx1"/>
        </a:buClr>
        <a:buSzTx/>
        <a:buFont typeface="Arial" pitchFamily="34" charset="0"/>
        <a:buChar char="•"/>
        <a:defRPr sz="24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p:bg>
      <p:bgRef idx="1001">
        <a:schemeClr val="bg1"/>
      </p:bgRef>
    </p:bg>
    <p:spTree>
      <p:nvGrpSpPr>
        <p:cNvPr id="1" name=""/>
        <p:cNvGrpSpPr/>
        <p:nvPr/>
      </p:nvGrpSpPr>
      <p:grpSpPr>
        <a:xfrm>
          <a:off x="0" y="0"/>
          <a:ext cx="0" cy="0"/>
        </a:xfrm>
      </p:grpSpPr>
      <p:sp>
        <p:nvSpPr>
          <p:cNvPr id="13" name="Rectangle 12">
            <a:extLst>
              <a:ext uri="{FF2B5EF4-FFF2-40B4-BE49-F238E27FC236}">
                <a16:creationId xmlns:a16="http://schemas.microsoft.com/office/drawing/2014/main" id="{A34EF16C-F8E9-4C74-8268-011BE18366AF}"/>
              </a:ext>
              <a:ext uri="{C183D7F6-B498-43B3-948B-1728B52AA6E4}">
                <adec:decorative xmlns:adec="http://schemas.microsoft.com/office/drawing/2017/decorative" val="1"/>
              </a:ext>
            </a:extLst>
          </p:cNvPr>
          <p:cNvSpPr/>
          <p:nvPr userDrawn="1"/>
        </p:nvSpPr>
        <p:spPr>
          <a:xfrm>
            <a:off x="0" y="6176963"/>
            <a:ext cx="12192000" cy="681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algn="ctr"/>
            <a:endParaRPr lang="en-US"/>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a:p>
            <a:pPr lvl="3"/>
            <a:r>
              <a:rPr lang="en-US"/>
              <a:t>Fourth Level</a:t>
            </a:r>
          </a:p>
        </p:txBody>
      </p:sp>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pic>
        <p:nvPicPr>
          <p:cNvPr id="14" name="Picture 13">
            <a:extLst>
              <a:ext uri="{FF2B5EF4-FFF2-40B4-BE49-F238E27FC236}">
                <a16:creationId xmlns:a16="http://schemas.microsoft.com/office/drawing/2014/main" id="{E7C5765A-7DA4-4F63-BBF6-FDB000C6FC14}"/>
              </a:ext>
              <a:ext uri="{C183D7F6-B498-43B3-948B-1728B52AA6E4}">
                <adec:decorative xmlns:adec="http://schemas.microsoft.com/office/drawing/2017/decorative" val="1"/>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Tree>
    <p:custDataLst>
      <p:tags r:id="rId14"/>
    </p:custDataLst>
    <p:extLst>
      <p:ext uri="{BB962C8B-B14F-4D97-AF65-F5344CB8AC3E}">
        <p14:creationId val="68204601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transition/>
  <p:timing/>
  <p:hf hdr="0" ftr="0" dt="0"/>
  <p:txStyles>
    <p:title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tx1"/>
        </a:buClr>
        <a:buFont typeface="Arial" pitchFamily="34" charset="0"/>
        <a:buChar char="•"/>
        <a:defRPr sz="2400" b="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tx1"/>
        </a:buClr>
        <a:buFont typeface="Arial"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tx1"/>
        </a:buClr>
        <a:buSzPct val="80000"/>
        <a:buFont typeface="Wingdings" panose="05000000000000000000" pitchFamily="2" charset="2"/>
        <a:buChar char="§"/>
        <a:defRPr sz="2400" b="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chemeClr val="tx1"/>
        </a:buClr>
        <a:buSzTx/>
        <a:buFont typeface="Arial" pitchFamily="34" charset="0"/>
        <a:buChar char="•"/>
        <a:defRPr sz="24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9" name="Rectangle 12">
            <a:extLst>
              <a:ext uri="{C183D7F6-B498-43B3-948B-1728B52AA6E4}">
                <adec:decorative xmlns:adec="http://schemas.microsoft.com/office/drawing/2017/decorative" val="1"/>
              </a:ext>
            </a:extLst>
          </p:cNvPr>
          <p:cNvSpPr/>
          <p:nvPr/>
        </p:nvSpPr>
        <p:spPr>
          <a:xfrm>
            <a:off x="0" y="6176880"/>
            <a:ext cx="12191760" cy="68076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10" name="Copyright">
            <a:extLst>
              <a:ext uri="{C183D7F6-B498-43B3-948B-1728B52AA6E4}">
                <adec:decorative xmlns:adec="http://schemas.microsoft.com/office/drawing/2017/decorative" val="1"/>
              </a:ext>
            </a:extLst>
          </p:cNvPr>
          <p:cNvSpPr/>
          <p:nvPr/>
        </p:nvSpPr>
        <p:spPr>
          <a:xfrm>
            <a:off x="2103120" y="6314040"/>
            <a:ext cx="8960760" cy="4312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2"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9800" cy="610200"/>
          </a:xfrm>
          <a:prstGeom prst="rect">
            <a:avLst/>
          </a:prstGeom>
          <a:noFill/>
          <a:ln w="0">
            <a:noFill/>
          </a:ln>
        </p:spPr>
      </p:pic>
      <p:sp>
        <p:nvSpPr>
          <p:cNvPr id="3" name="Slide Number Placeholder 5"/>
          <p:cNvSpPr/>
          <p:nvPr/>
        </p:nvSpPr>
        <p:spPr>
          <a:xfrm>
            <a:off x="11082240" y="6449040"/>
            <a:ext cx="734040" cy="365400"/>
          </a:xfrm>
          <a:prstGeom prst="rect">
            <a:avLst/>
          </a:prstGeom>
          <a:noFill/>
          <a:ln w="0">
            <a:noFill/>
          </a:ln>
        </p:spPr>
        <p:style>
          <a:lnRef idx="0"/>
          <a:fillRef idx="0"/>
          <a:effectRef idx="0"/>
          <a:fontRef idx="minor"/>
        </p:style>
        <p:txBody>
          <a:bodyPr anchor="ctr">
            <a:noAutofit/>
          </a:bodyPr>
          <a:lstStyle/>
          <a:p>
            <a:pPr algn="r">
              <a:lnSpc>
                <a:spcPct val="100000"/>
              </a:lnSpc>
            </a:pPr>
            <a:fld id="{11929751-2F56-4FA4-8AD9-87162B34F74A}" type="slidenum">
              <a:rPr lang="en-US" sz="1100" b="0" u="none" strike="noStrike">
                <a:solidFill>
                  <a:schemeClr val="lt1"/>
                </a:solidFill>
                <a:effectLst/>
                <a:uFillTx/>
                <a:latin typeface="Work Sans"/>
              </a:rPr>
              <a:t>1</a:t>
            </a:fld>
            <a:endParaRPr lang="en-US" sz="1100" b="0" u="none" strike="noStrike">
              <a:solidFill>
                <a:srgbClr val="000000"/>
              </a:solidFill>
              <a:effectLst/>
              <a:uFillTx/>
              <a:latin typeface="Arial"/>
            </a:endParaRPr>
          </a:p>
        </p:txBody>
      </p:sp>
      <p:pic>
        <p:nvPicPr>
          <p:cNvPr id="4" name="Picture 16">
            <a:extLst>
              <a:ext uri="{C183D7F6-B498-43B3-948B-1728B52AA6E4}">
                <adec:decorative xmlns:adec="http://schemas.microsoft.com/office/drawing/2017/decorative" val="1"/>
              </a:ext>
            </a:extLst>
          </p:cNvPr>
          <p:cNvPicPr/>
          <p:nvPr/>
        </p:nvPicPr>
        <p:blipFill>
          <a:blip r:embed="rId3"/>
          <a:stretch>
            <a:fillRect/>
          </a:stretch>
        </p:blipFill>
        <p:spPr>
          <a:xfrm>
            <a:off x="0" y="-14040"/>
            <a:ext cx="12191760" cy="6857640"/>
          </a:xfrm>
          <a:prstGeom prst="rect">
            <a:avLst/>
          </a:prstGeom>
          <a:noFill/>
          <a:ln w="0">
            <a:noFill/>
          </a:ln>
        </p:spPr>
      </p:pic>
      <p:sp>
        <p:nvSpPr>
          <p:cNvPr id="5" name="PlaceHolder 1"/>
          <p:cNvSpPr>
            <a:spLocks noGrp="1"/>
          </p:cNvSpPr>
          <p:nvPr>
            <p:ph type="title"/>
          </p:nvPr>
        </p:nvSpPr>
        <p:spPr>
          <a:xfrm>
            <a:off x="5646600" y="1168560"/>
            <a:ext cx="6103800" cy="2387160"/>
          </a:xfrm>
          <a:prstGeom prst="rect">
            <a:avLst/>
          </a:prstGeom>
          <a:noFill/>
          <a:ln w="0">
            <a:noFill/>
          </a:ln>
        </p:spPr>
        <p:txBody>
          <a:bodyPr lIns="91440" tIns="45720" rIns="91440" bIns="45720" anchor="b">
            <a:noAutofit/>
          </a:bodyPr>
          <a:lstStyle/>
          <a:p>
            <a:pPr indent="0" defTabSz="914400">
              <a:lnSpc>
                <a:spcPct val="90000"/>
              </a:lnSpc>
              <a:buNone/>
            </a:pPr>
            <a:r>
              <a:rPr lang="en-US" sz="4800" b="1" u="none" strike="noStrike">
                <a:solidFill>
                  <a:schemeClr val="lt1"/>
                </a:solidFill>
                <a:effectLst/>
                <a:uFillTx/>
                <a:latin typeface="Work Sans "/>
              </a:rPr>
              <a:t>Title, #e</a:t>
            </a:r>
            <a:endParaRPr lang="en-US" sz="4800" b="0" u="none" strike="noStrike">
              <a:solidFill>
                <a:schemeClr val="dk1"/>
              </a:solidFill>
              <a:effectLst/>
              <a:uFillTx/>
              <a:latin typeface="Calibri"/>
            </a:endParaRPr>
          </a:p>
        </p:txBody>
      </p:sp>
      <p:sp>
        <p:nvSpPr>
          <p:cNvPr id="6" name="PlaceHolder 2"/>
          <p:cNvSpPr>
            <a:spLocks noGrp="1"/>
          </p:cNvSpPr>
          <p:nvPr>
            <p:ph type="body" idx="1"/>
          </p:nvPr>
        </p:nvSpPr>
        <p:spPr>
          <a:xfrm>
            <a:off x="475200" y="808200"/>
            <a:ext cx="4712760" cy="5241600"/>
          </a:xfrm>
          <a:prstGeom prst="rect">
            <a:avLst/>
          </a:prstGeom>
          <a:noFill/>
          <a:ln w="0">
            <a:noFill/>
          </a:ln>
        </p:spPr>
        <p:txBody>
          <a:bodyPr lIns="90000" tIns="45000" rIns="90000" bIns="45000" anchor="t">
            <a:noAutofit/>
          </a:bodyPr>
          <a:lstStyle/>
          <a:p>
            <a:pPr indent="0">
              <a:lnSpc>
                <a:spcPct val="100000"/>
              </a:lnSpc>
              <a:buNone/>
              <a:tabLst>
                <a:tab pos="0"/>
              </a:tabLst>
            </a:pPr>
            <a:r>
              <a:rPr lang="en-US" sz="1800" b="0" u="none" strike="noStrike">
                <a:solidFill>
                  <a:schemeClr val="lt1"/>
                </a:solidFill>
                <a:effectLst/>
                <a:uFillTx/>
                <a:latin typeface="Calibri"/>
              </a:rPr>
              <a:t>Add Image Here</a:t>
            </a:r>
            <a:endParaRPr lang="en-US" sz="1800" b="0" u="none" strike="noStrike">
              <a:solidFill>
                <a:schemeClr val="dk1"/>
              </a:solidFill>
              <a:effectLst/>
              <a:uFillTx/>
              <a:latin typeface="Work Sans"/>
            </a:endParaRPr>
          </a:p>
        </p:txBody>
      </p:sp>
      <p:sp>
        <p:nvSpPr>
          <p:cNvPr id="7" name="Slide Number Placeholder 5"/>
          <p:cNvSpPr/>
          <p:nvPr/>
        </p:nvSpPr>
        <p:spPr>
          <a:xfrm>
            <a:off x="11082240" y="6449040"/>
            <a:ext cx="734040" cy="365400"/>
          </a:xfrm>
          <a:prstGeom prst="rect">
            <a:avLst/>
          </a:prstGeom>
          <a:noFill/>
          <a:ln w="0">
            <a:noFill/>
          </a:ln>
        </p:spPr>
        <p:style>
          <a:lnRef idx="0"/>
          <a:fillRef idx="0"/>
          <a:effectRef idx="0"/>
          <a:fontRef idx="minor"/>
        </p:style>
        <p:txBody>
          <a:bodyPr anchor="ctr">
            <a:noAutofit/>
          </a:bodyPr>
          <a:lstStyle/>
          <a:p>
            <a:pPr algn="r">
              <a:lnSpc>
                <a:spcPct val="100000"/>
              </a:lnSpc>
            </a:pPr>
            <a:fld id="{77838238-E2BC-4F18-84DA-4B13FE2361E7}" type="slidenum">
              <a:rPr lang="en-US" sz="1100" b="0" u="none" strike="noStrike">
                <a:solidFill>
                  <a:schemeClr val="lt1"/>
                </a:solidFill>
                <a:effectLst/>
                <a:uFillTx/>
                <a:latin typeface="Work Sans"/>
              </a:rPr>
              <a:t>1</a:t>
            </a:fld>
            <a:endParaRPr lang="en-US" sz="1100" b="0" u="none" strike="noStrike">
              <a:solidFill>
                <a:srgbClr val="000000"/>
              </a:solidFill>
              <a:effectLst/>
              <a:uFillTx/>
              <a:latin typeface="Arial"/>
            </a:endParaRPr>
          </a:p>
        </p:txBody>
      </p:sp>
      <p:pic>
        <p:nvPicPr>
          <p:cNvPr id="8" name="Picture 20">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9800" cy="6102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60" r:id="rId1"/>
  </p:sldLayoutIdLst>
  <p:transition/>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51" name="Rectangle 12">
            <a:extLst>
              <a:ext uri="{C183D7F6-B498-43B3-948B-1728B52AA6E4}">
                <adec:decorative xmlns:adec="http://schemas.microsoft.com/office/drawing/2017/decorative" val="1"/>
              </a:ext>
            </a:extLst>
          </p:cNvPr>
          <p:cNvSpPr/>
          <p:nvPr/>
        </p:nvSpPr>
        <p:spPr>
          <a:xfrm>
            <a:off x="0" y="6176880"/>
            <a:ext cx="12191760" cy="68076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52" name="Copyright">
            <a:extLst>
              <a:ext uri="{C183D7F6-B498-43B3-948B-1728B52AA6E4}">
                <adec:decorative xmlns:adec="http://schemas.microsoft.com/office/drawing/2017/decorative" val="1"/>
              </a:ext>
            </a:extLst>
          </p:cNvPr>
          <p:cNvSpPr/>
          <p:nvPr/>
        </p:nvSpPr>
        <p:spPr>
          <a:xfrm>
            <a:off x="2103120" y="6314040"/>
            <a:ext cx="8960760" cy="4312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53"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9800" cy="610200"/>
          </a:xfrm>
          <a:prstGeom prst="rect">
            <a:avLst/>
          </a:prstGeom>
          <a:noFill/>
          <a:ln w="0">
            <a:noFill/>
          </a:ln>
        </p:spPr>
      </p:pic>
      <p:sp>
        <p:nvSpPr>
          <p:cNvPr id="54" name="Slide Number Placeholder 5"/>
          <p:cNvSpPr/>
          <p:nvPr/>
        </p:nvSpPr>
        <p:spPr>
          <a:xfrm>
            <a:off x="11082240" y="6449040"/>
            <a:ext cx="734040" cy="365400"/>
          </a:xfrm>
          <a:prstGeom prst="rect">
            <a:avLst/>
          </a:prstGeom>
          <a:noFill/>
          <a:ln w="0">
            <a:noFill/>
          </a:ln>
        </p:spPr>
        <p:style>
          <a:lnRef idx="0"/>
          <a:fillRef idx="0"/>
          <a:effectRef idx="0"/>
          <a:fontRef idx="minor"/>
        </p:style>
        <p:txBody>
          <a:bodyPr anchor="ctr">
            <a:noAutofit/>
          </a:bodyPr>
          <a:lstStyle/>
          <a:p>
            <a:pPr algn="r">
              <a:lnSpc>
                <a:spcPct val="100000"/>
              </a:lnSpc>
            </a:pPr>
            <a:fld id="{2799E988-DE62-4718-8F68-0A3C44237FF4}"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55" name="PlaceHolder 1"/>
          <p:cNvSpPr>
            <a:spLocks noGrp="1"/>
          </p:cNvSpPr>
          <p:nvPr>
            <p:ph type="body"/>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First Level</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Second level</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0" u="none" strike="noStrike">
                <a:solidFill>
                  <a:schemeClr val="dk1"/>
                </a:solidFill>
                <a:effectLst/>
                <a:uFillTx/>
                <a:latin typeface="Work Sans"/>
              </a:rPr>
              <a:t>Third level</a:t>
            </a:r>
            <a:endParaRPr lang="en-US" sz="2400" b="0" u="none" strike="noStrike">
              <a:solidFill>
                <a:schemeClr val="dk1"/>
              </a:solidFill>
              <a:effectLst/>
              <a:uFillTx/>
              <a:latin typeface="Work Sans"/>
            </a:endParaRPr>
          </a:p>
          <a:p>
            <a:pPr marL="1714680" lvl="3" indent="-343080" defTabSz="914400">
              <a:lnSpc>
                <a:spcPct val="90000"/>
              </a:lnSpc>
              <a:spcBef>
                <a:spcPts val="499"/>
              </a:spcBef>
              <a:buClr>
                <a:srgbClr val="282F7C"/>
              </a:buClr>
              <a:buFont typeface="Arial"/>
              <a:buChar char="•"/>
            </a:pPr>
            <a:r>
              <a:rPr lang="en-US" sz="2400" b="0" u="none" strike="noStrike">
                <a:solidFill>
                  <a:schemeClr val="dk1"/>
                </a:solidFill>
                <a:effectLst/>
                <a:uFillTx/>
                <a:latin typeface="Work Sans"/>
              </a:rPr>
              <a:t>Fourth Level</a:t>
            </a:r>
            <a:endParaRPr lang="en-US" sz="2400" b="1" u="none" strike="noStrike">
              <a:solidFill>
                <a:schemeClr val="accent1"/>
              </a:solidFill>
              <a:effectLst/>
              <a:uFillTx/>
              <a:latin typeface="Work Sans"/>
            </a:endParaRPr>
          </a:p>
          <a:p>
            <a:pPr marL="1371600" indent="0" defTabSz="914400">
              <a:lnSpc>
                <a:spcPct val="90000"/>
              </a:lnSpc>
              <a:spcBef>
                <a:spcPts val="499"/>
              </a:spcBef>
              <a:buNone/>
              <a:tabLst>
                <a:tab pos="0"/>
              </a:tabLst>
            </a:pPr>
            <a:endParaRPr lang="en-US" sz="2400" b="0" u="none" strike="noStrike">
              <a:solidFill>
                <a:schemeClr val="dk1"/>
              </a:solidFill>
              <a:effectLst/>
              <a:uFillTx/>
              <a:latin typeface="Work Sans"/>
            </a:endParaRPr>
          </a:p>
        </p:txBody>
      </p:sp>
      <p:sp>
        <p:nvSpPr>
          <p:cNvPr id="56" name="PlaceHolder 2"/>
          <p:cNvSpPr>
            <a:spLocks noGrp="1"/>
          </p:cNvSpPr>
          <p:nvPr>
            <p:ph type="title" idx="1"/>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Click to edit Master title style</a:t>
            </a:r>
            <a:endParaRPr lang="en-US" sz="4000" b="0" u="none" strike="noStrike">
              <a:solidFill>
                <a:schemeClr val="dk1"/>
              </a:solidFill>
              <a:effectLst/>
              <a:uFillTx/>
              <a:latin typeface="Calibri"/>
            </a:endParaRPr>
          </a:p>
        </p:txBody>
      </p:sp>
    </p:spTree>
  </p:cSld>
  <p:clrMap bg1="lt1" tx1="dk1" bg2="lt2" tx2="dk2" accent1="accent1" accent2="accent2" accent3="accent3" accent4="accent4" accent5="accent5" accent6="accent6" hlink="hlink" folHlink="folHlink"/>
  <p:sldLayoutIdLst>
    <p:sldLayoutId id="2147483662" r:id="rId1"/>
  </p:sldLayoutIdLst>
  <p:transition/>
  <p:timing/>
  <p:txStyles>
    <p:titleStyle/>
    <p:bodyStyle/>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75" name="Rectangle 12">
            <a:extLst>
              <a:ext uri="{C183D7F6-B498-43B3-948B-1728B52AA6E4}">
                <adec:decorative xmlns:adec="http://schemas.microsoft.com/office/drawing/2017/decorative" val="1"/>
              </a:ext>
            </a:extLst>
          </p:cNvPr>
          <p:cNvSpPr/>
          <p:nvPr/>
        </p:nvSpPr>
        <p:spPr>
          <a:xfrm>
            <a:off x="0" y="6176880"/>
            <a:ext cx="12191760" cy="68076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76" name="Copyright">
            <a:extLst>
              <a:ext uri="{C183D7F6-B498-43B3-948B-1728B52AA6E4}">
                <adec:decorative xmlns:adec="http://schemas.microsoft.com/office/drawing/2017/decorative" val="1"/>
              </a:ext>
            </a:extLst>
          </p:cNvPr>
          <p:cNvSpPr/>
          <p:nvPr/>
        </p:nvSpPr>
        <p:spPr>
          <a:xfrm>
            <a:off x="2103120" y="6314040"/>
            <a:ext cx="8960760" cy="4312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77"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9800" cy="610200"/>
          </a:xfrm>
          <a:prstGeom prst="rect">
            <a:avLst/>
          </a:prstGeom>
          <a:noFill/>
          <a:ln w="0">
            <a:noFill/>
          </a:ln>
        </p:spPr>
      </p:pic>
      <p:sp>
        <p:nvSpPr>
          <p:cNvPr id="78" name="Slide Number Placeholder 5"/>
          <p:cNvSpPr/>
          <p:nvPr/>
        </p:nvSpPr>
        <p:spPr>
          <a:xfrm>
            <a:off x="11082240" y="6449040"/>
            <a:ext cx="734040" cy="365400"/>
          </a:xfrm>
          <a:prstGeom prst="rect">
            <a:avLst/>
          </a:prstGeom>
          <a:noFill/>
          <a:ln w="0">
            <a:noFill/>
          </a:ln>
        </p:spPr>
        <p:style>
          <a:lnRef idx="0"/>
          <a:fillRef idx="0"/>
          <a:effectRef idx="0"/>
          <a:fontRef idx="minor"/>
        </p:style>
        <p:txBody>
          <a:bodyPr anchor="ctr">
            <a:noAutofit/>
          </a:bodyPr>
          <a:lstStyle/>
          <a:p>
            <a:pPr algn="r">
              <a:lnSpc>
                <a:spcPct val="100000"/>
              </a:lnSpc>
            </a:pPr>
            <a:fld id="{6127B1BE-D9C2-4520-B36B-F237978044B1}"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79" name="PlaceHolder 1"/>
          <p:cNvSpPr>
            <a:spLocks noGrp="1"/>
          </p:cNvSpPr>
          <p:nvPr>
            <p:ph type="title"/>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Slide Title</a:t>
            </a:r>
            <a:endParaRPr lang="en-US" sz="4000" b="0" u="none" strike="noStrike">
              <a:solidFill>
                <a:schemeClr val="dk1"/>
              </a:solidFill>
              <a:effectLst/>
              <a:uFillTx/>
              <a:latin typeface="Calibri"/>
            </a:endParaRPr>
          </a:p>
        </p:txBody>
      </p:sp>
      <p:sp>
        <p:nvSpPr>
          <p:cNvPr id="80" name="PlaceHolder 2"/>
          <p:cNvSpPr>
            <a:spLocks noGrp="1"/>
          </p:cNvSpPr>
          <p:nvPr>
            <p:ph type="body" idx="1"/>
          </p:nvPr>
        </p:nvSpPr>
        <p:spPr>
          <a:xfrm>
            <a:off x="477000" y="1887840"/>
            <a:ext cx="11241720" cy="69084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800" b="1" u="none" strike="noStrike">
                <a:solidFill>
                  <a:schemeClr val="dk1"/>
                </a:solidFill>
                <a:effectLst/>
                <a:uFillTx/>
                <a:latin typeface="Work Sans"/>
              </a:rPr>
              <a:t>Click to add subtitle</a:t>
            </a:r>
            <a:endParaRPr lang="en-US" sz="2800" b="0" u="none" strike="noStrike">
              <a:solidFill>
                <a:schemeClr val="dk1"/>
              </a:solidFill>
              <a:effectLst/>
              <a:uFillTx/>
              <a:latin typeface="Work Sans"/>
            </a:endParaRPr>
          </a:p>
        </p:txBody>
      </p:sp>
      <p:sp>
        <p:nvSpPr>
          <p:cNvPr id="81" name="PlaceHolder 3"/>
          <p:cNvSpPr>
            <a:spLocks noGrp="1"/>
          </p:cNvSpPr>
          <p:nvPr>
            <p:ph type="body" idx="2"/>
          </p:nvPr>
        </p:nvSpPr>
        <p:spPr>
          <a:xfrm>
            <a:off x="477000" y="2678040"/>
            <a:ext cx="11241720" cy="2621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First Level</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Second level</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0" u="none" strike="noStrike">
                <a:solidFill>
                  <a:schemeClr val="dk1"/>
                </a:solidFill>
                <a:effectLst/>
                <a:uFillTx/>
                <a:latin typeface="Work Sans"/>
              </a:rPr>
              <a:t>Third level</a:t>
            </a:r>
            <a:endParaRPr lang="en-US" sz="2400" b="0" u="none" strike="noStrike">
              <a:solidFill>
                <a:schemeClr val="dk1"/>
              </a:solidFill>
              <a:effectLst/>
              <a:uFillTx/>
              <a:latin typeface="Work Sans"/>
            </a:endParaRPr>
          </a:p>
          <a:p>
            <a:pPr marL="1714680" lvl="3" indent="-343080" defTabSz="914400">
              <a:lnSpc>
                <a:spcPct val="90000"/>
              </a:lnSpc>
              <a:spcBef>
                <a:spcPts val="499"/>
              </a:spcBef>
              <a:buClr>
                <a:srgbClr val="282F7C"/>
              </a:buClr>
              <a:buFont typeface="Arial"/>
              <a:buChar char="•"/>
            </a:pPr>
            <a:r>
              <a:rPr lang="en-US" sz="2400" b="0" u="none" strike="noStrike">
                <a:solidFill>
                  <a:schemeClr val="dk1"/>
                </a:solidFill>
                <a:effectLst/>
                <a:uFillTx/>
                <a:latin typeface="Work Sans"/>
              </a:rPr>
              <a:t>Fourth Level</a:t>
            </a:r>
            <a:endParaRPr lang="en-US" sz="2400" b="1" u="none" strike="noStrike">
              <a:solidFill>
                <a:schemeClr val="accent1"/>
              </a:solidFill>
              <a:effectLst/>
              <a:uFillTx/>
              <a:latin typeface="Work Sans"/>
            </a:endParaRPr>
          </a:p>
          <a:p>
            <a:pPr marL="1371600" indent="0" defTabSz="914400">
              <a:lnSpc>
                <a:spcPct val="90000"/>
              </a:lnSpc>
              <a:spcBef>
                <a:spcPts val="499"/>
              </a:spcBef>
              <a:buNone/>
              <a:tabLst>
                <a:tab pos="0"/>
              </a:tabLst>
            </a:pPr>
            <a:endParaRPr lang="en-US" sz="2400" b="0" u="none" strike="noStrike">
              <a:solidFill>
                <a:schemeClr val="dk1"/>
              </a:solidFill>
              <a:effectLst/>
              <a:uFillTx/>
              <a:latin typeface="Work Sans"/>
            </a:endParaRPr>
          </a:p>
        </p:txBody>
      </p:sp>
      <p:sp>
        <p:nvSpPr>
          <p:cNvPr id="82" name="PlaceHolder 4"/>
          <p:cNvSpPr>
            <a:spLocks noGrp="1"/>
          </p:cNvSpPr>
          <p:nvPr>
            <p:ph type="body" idx="3"/>
          </p:nvPr>
        </p:nvSpPr>
        <p:spPr>
          <a:xfrm>
            <a:off x="477000" y="5395320"/>
            <a:ext cx="11241720" cy="951480"/>
          </a:xfrm>
          <a:prstGeom prst="rect">
            <a:avLst/>
          </a:prstGeom>
          <a:noFill/>
          <a:ln w="0">
            <a:noFill/>
          </a:ln>
        </p:spPr>
        <p:txBody>
          <a:bodyPr lIns="91440" tIns="45720" rIns="91440" bIns="45720" anchor="t">
            <a:noAutofit/>
          </a:bodyPr>
          <a:lstStyle/>
          <a:p>
            <a:pPr marL="112680" indent="-112680" defTabSz="914400">
              <a:lnSpc>
                <a:spcPct val="100000"/>
              </a:lnSpc>
              <a:spcBef>
                <a:spcPts val="1001"/>
              </a:spcBef>
              <a:spcAft>
                <a:spcPts val="799"/>
              </a:spcAft>
              <a:buClr>
                <a:srgbClr val="282F7C"/>
              </a:buClr>
              <a:buFont typeface="Arial"/>
              <a:buChar char="•"/>
            </a:pPr>
            <a:r>
              <a:rPr lang="en-US" sz="900" b="0" u="none" strike="noStrike">
                <a:solidFill>
                  <a:schemeClr val="dk1"/>
                </a:solidFill>
                <a:effectLst/>
                <a:uFillTx/>
                <a:latin typeface="Work Sans"/>
              </a:rPr>
              <a:t>Click to edit Master text styles</a:t>
            </a:r>
            <a:endParaRPr lang="en-US" sz="900" b="0" u="none" strike="noStrike">
              <a:solidFill>
                <a:schemeClr val="dk1"/>
              </a:solidFill>
              <a:effectLst/>
              <a:uFillTx/>
              <a:latin typeface="Work Sans"/>
            </a:endParaRPr>
          </a:p>
          <a:p>
            <a:pPr marL="336600" lvl="1" indent="-112680" defTabSz="914400">
              <a:lnSpc>
                <a:spcPct val="100000"/>
              </a:lnSpc>
              <a:spcBef>
                <a:spcPts val="499"/>
              </a:spcBef>
              <a:spcAft>
                <a:spcPts val="799"/>
              </a:spcAft>
              <a:buClr>
                <a:srgbClr val="282F7C"/>
              </a:buClr>
              <a:buFont typeface="Arial"/>
              <a:buChar char="−"/>
            </a:pPr>
            <a:r>
              <a:rPr lang="en-US" sz="900" b="0" u="none" strike="noStrike">
                <a:solidFill>
                  <a:schemeClr val="dk1"/>
                </a:solidFill>
                <a:effectLst/>
                <a:uFillTx/>
                <a:latin typeface="Work Sans"/>
              </a:rPr>
              <a:t>Second level</a:t>
            </a:r>
            <a:endParaRPr lang="en-US" sz="900" b="0" u="none" strike="noStrike">
              <a:solidFill>
                <a:schemeClr val="dk1"/>
              </a:solidFill>
              <a:effectLst/>
              <a:uFillTx/>
              <a:latin typeface="Work Sans"/>
            </a:endParaRPr>
          </a:p>
          <a:p>
            <a:pPr marL="685800" lvl="2" indent="-168120" defTabSz="914400">
              <a:lnSpc>
                <a:spcPct val="100000"/>
              </a:lnSpc>
              <a:spcBef>
                <a:spcPts val="499"/>
              </a:spcBef>
              <a:spcAft>
                <a:spcPts val="799"/>
              </a:spcAft>
              <a:buClr>
                <a:srgbClr val="282F7C"/>
              </a:buClr>
              <a:buSzPct val="80000"/>
              <a:buFont typeface="Wingdings" charset="2"/>
              <a:buChar char=""/>
            </a:pPr>
            <a:r>
              <a:rPr lang="en-US" sz="900" b="0" u="none" strike="noStrike">
                <a:solidFill>
                  <a:schemeClr val="dk1"/>
                </a:solidFill>
                <a:effectLst/>
                <a:uFillTx/>
                <a:latin typeface="Work Sans"/>
              </a:rPr>
              <a:t>Third level</a:t>
            </a:r>
            <a:endParaRPr lang="en-US" sz="900" b="0" u="none" strike="noStrike">
              <a:solidFill>
                <a:schemeClr val="dk1"/>
              </a:solidFill>
              <a:effectLst/>
              <a:uFillTx/>
              <a:latin typeface="Work Sans"/>
            </a:endParaRPr>
          </a:p>
        </p:txBody>
      </p:sp>
    </p:spTree>
  </p:cSld>
  <p:clrMap bg1="lt1" tx1="dk1" bg2="lt2" tx2="dk2" accent1="accent1" accent2="accent2" accent3="accent3" accent4="accent4" accent5="accent5" accent6="accent6" hlink="hlink" folHlink="folHlink"/>
  <p:sldLayoutIdLst>
    <p:sldLayoutId id="2147483664" r:id="rId1"/>
  </p:sldLayoutIdLst>
  <p:transition/>
  <p:timing/>
  <p:txStyles>
    <p:titleStyle/>
    <p:bodyStyle/>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9"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10"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2"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3"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50025DD0-AC5E-489E-9152-32876F95A870}"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pic>
        <p:nvPicPr>
          <p:cNvPr id="4" name="Picture 16">
            <a:extLst>
              <a:ext uri="{C183D7F6-B498-43B3-948B-1728B52AA6E4}">
                <adec:decorative xmlns:adec="http://schemas.microsoft.com/office/drawing/2017/decorative" val="1"/>
              </a:ext>
            </a:extLst>
          </p:cNvPr>
          <p:cNvPicPr/>
          <p:nvPr/>
        </p:nvPicPr>
        <p:blipFill>
          <a:blip r:embed="rId3"/>
          <a:stretch>
            <a:fillRect/>
          </a:stretch>
        </p:blipFill>
        <p:spPr>
          <a:xfrm>
            <a:off x="0" y="-14040"/>
            <a:ext cx="12190320" cy="6856200"/>
          </a:xfrm>
          <a:prstGeom prst="rect">
            <a:avLst/>
          </a:prstGeom>
          <a:noFill/>
          <a:ln w="0">
            <a:noFill/>
          </a:ln>
        </p:spPr>
      </p:pic>
      <p:sp>
        <p:nvSpPr>
          <p:cNvPr id="5"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9CF0A389-BFC8-49F8-8994-41342C5CFF4A}"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pic>
        <p:nvPicPr>
          <p:cNvPr id="6" name="Picture 20">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endParaRPr lang="en-US" sz="4400" b="0" u="none" strike="noStrike">
              <a:solidFill>
                <a:srgbClr val="000000"/>
              </a:solidFill>
              <a:effectLst/>
              <a:uFillTx/>
              <a:latin typeface="Arial"/>
            </a:endParaRPr>
          </a:p>
        </p:txBody>
      </p:sp>
      <p:sp>
        <p:nvSpPr>
          <p:cNvPr id="8" name="PlaceHolder 2"/>
          <p:cNvSpPr>
            <a:spLocks noGrp="1"/>
          </p:cNvSpPr>
          <p:nvPr>
            <p:ph type="body" idx="1"/>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endParaRPr lang="en-US" sz="32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2800" b="0" u="none" strike="noStrike">
                <a:solidFill>
                  <a:srgbClr val="000000"/>
                </a:solidFill>
                <a:effectLst/>
                <a:uFillTx/>
                <a:latin typeface="Times New Roman"/>
              </a:rPr>
              <a:t>Second Outline Level</a:t>
            </a:r>
            <a:endParaRPr lang="en-US" sz="2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2400" b="0" u="none" strike="noStrike">
                <a:solidFill>
                  <a:srgbClr val="000000"/>
                </a:solidFill>
                <a:effectLst/>
                <a:uFillTx/>
                <a:latin typeface="Times New Roman"/>
              </a:rPr>
              <a:t>Third Outline Level</a:t>
            </a:r>
            <a:endParaRPr lang="en-US" sz="24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2000" b="0" u="none" strike="noStrike">
                <a:solidFill>
                  <a:srgbClr val="000000"/>
                </a:solidFill>
                <a:effectLst/>
                <a:uFillTx/>
                <a:latin typeface="Times New Roman"/>
              </a:rPr>
              <a:t>Fourth Outline Level</a:t>
            </a:r>
            <a:endParaRPr lang="en-US" sz="20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Fifth Outline Level</a:t>
            </a:r>
            <a:endParaRPr lang="en-US" sz="20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Sixth Outline Level</a:t>
            </a:r>
            <a:endParaRPr lang="en-US" sz="20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Seventh Outline Level</a:t>
            </a:r>
            <a:endParaRPr lang="en-US" sz="20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ransition/>
  <p:timing/>
  <p:txStyles>
    <p:titleStyle/>
    <p:bodyStyle/>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40"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41"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42" name="Picture 13">
            <a:extLst>
              <a:ext uri="{C183D7F6-B498-43B3-948B-1728B52AA6E4}">
                <adec:decorative xmlns:adec="http://schemas.microsoft.com/office/drawing/2017/decorative" val="1"/>
              </a:ext>
            </a:extLst>
          </p:cNvPr>
          <p:cNvPicPr/>
          <p:nvPr/>
        </p:nvPicPr>
        <p:blipFill>
          <a:blip r:embed="rId4"/>
          <a:stretch>
            <a:fillRect/>
          </a:stretch>
        </p:blipFill>
        <p:spPr>
          <a:xfrm>
            <a:off x="183240" y="6224040"/>
            <a:ext cx="1818360" cy="608760"/>
          </a:xfrm>
          <a:prstGeom prst="rect">
            <a:avLst/>
          </a:prstGeom>
          <a:noFill/>
          <a:ln w="0">
            <a:noFill/>
          </a:ln>
        </p:spPr>
      </p:pic>
      <p:sp>
        <p:nvSpPr>
          <p:cNvPr id="43"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D8936857-76D2-4F98-A4DC-CDC4CBC9009F}"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endParaRPr lang="en-US" sz="4400" b="0" u="none" strike="noStrike">
              <a:solidFill>
                <a:srgbClr val="000000"/>
              </a:solidFill>
              <a:effectLst/>
              <a:uFillTx/>
              <a:latin typeface="Arial"/>
            </a:endParaRPr>
          </a:p>
        </p:txBody>
      </p:sp>
      <p:sp>
        <p:nvSpPr>
          <p:cNvPr id="45" name="PlaceHolder 2"/>
          <p:cNvSpPr>
            <a:spLocks noGrp="1"/>
          </p:cNvSpPr>
          <p:nvPr>
            <p:ph type="body" idx="1"/>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endParaRPr lang="en-US" sz="32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2800" b="0" u="none" strike="noStrike">
                <a:solidFill>
                  <a:srgbClr val="000000"/>
                </a:solidFill>
                <a:effectLst/>
                <a:uFillTx/>
                <a:latin typeface="Times New Roman"/>
              </a:rPr>
              <a:t>Second Outline Level</a:t>
            </a:r>
            <a:endParaRPr lang="en-US" sz="2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2400" b="0" u="none" strike="noStrike">
                <a:solidFill>
                  <a:srgbClr val="000000"/>
                </a:solidFill>
                <a:effectLst/>
                <a:uFillTx/>
                <a:latin typeface="Times New Roman"/>
              </a:rPr>
              <a:t>Third Outline Level</a:t>
            </a:r>
            <a:endParaRPr lang="en-US" sz="24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2000" b="0" u="none" strike="noStrike">
                <a:solidFill>
                  <a:srgbClr val="000000"/>
                </a:solidFill>
                <a:effectLst/>
                <a:uFillTx/>
                <a:latin typeface="Times New Roman"/>
              </a:rPr>
              <a:t>Fourth Outline Level</a:t>
            </a:r>
            <a:endParaRPr lang="en-US" sz="20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Fifth Outline Level</a:t>
            </a:r>
            <a:endParaRPr lang="en-US" sz="20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Sixth Outline Level</a:t>
            </a:r>
            <a:endParaRPr lang="en-US" sz="20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Seventh Outline Level</a:t>
            </a:r>
            <a:endParaRPr lang="en-US" sz="20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ransition/>
  <p:timing/>
  <p:txStyles>
    <p:titleStyle/>
    <p:bodyStyle/>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21"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22"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23"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24"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EC03B04B-5ECF-491E-9A5C-3FFDDB076B4E}"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25" name="PlaceHolder 1"/>
          <p:cNvSpPr>
            <a:spLocks noGrp="1"/>
          </p:cNvSpPr>
          <p:nvPr>
            <p:ph type="title"/>
          </p:nvPr>
        </p:nvSpPr>
        <p:spPr>
          <a:xfrm>
            <a:off x="609480" y="708480"/>
            <a:ext cx="10972080" cy="274680"/>
          </a:xfrm>
          <a:prstGeom prst="rect">
            <a:avLst/>
          </a:prstGeom>
          <a:noFill/>
          <a:ln w="0">
            <a:noFill/>
          </a:ln>
        </p:spPr>
        <p:txBody>
          <a:bodyPr lIns="0" tIns="0" rIns="0" bIns="0" anchor="ctr">
            <a:spAutoFit/>
          </a:bodyPr>
          <a:lstStyle/>
          <a:p>
            <a:pPr indent="0">
              <a:buNone/>
            </a:pPr>
            <a:r>
              <a:rPr lang="en-US" sz="1800" b="0" u="none" strike="noStrike">
                <a:solidFill>
                  <a:srgbClr val="000000"/>
                </a:solidFill>
                <a:effectLst/>
                <a:uFillTx/>
                <a:latin typeface="Arial"/>
              </a:rPr>
              <a:t>Click to edit the title text format</a:t>
            </a:r>
            <a:endParaRPr lang="en-US" sz="1800" b="0" u="none" strike="noStrike">
              <a:solidFill>
                <a:srgbClr val="000000"/>
              </a:solidFill>
              <a:effectLst/>
              <a:uFillTx/>
              <a:latin typeface="Arial"/>
            </a:endParaRPr>
          </a:p>
        </p:txBody>
      </p:sp>
      <p:sp>
        <p:nvSpPr>
          <p:cNvPr id="26" name="PlaceHolder 2"/>
          <p:cNvSpPr>
            <a:spLocks noGrp="1"/>
          </p:cNvSpPr>
          <p:nvPr>
            <p:ph type="body" idx="4"/>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u="none" strike="noStrike">
                <a:solidFill>
                  <a:srgbClr val="000000"/>
                </a:solidFill>
                <a:effectLst/>
                <a:uFillTx/>
                <a:latin typeface="Arial"/>
              </a:rPr>
              <a:t>Click to edit the outline text format</a:t>
            </a:r>
            <a:endParaRPr lang="en-US" sz="18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1800" b="0" u="none" strike="noStrike">
                <a:solidFill>
                  <a:srgbClr val="000000"/>
                </a:solidFill>
                <a:effectLst/>
                <a:uFillTx/>
                <a:latin typeface="Times New Roman"/>
              </a:rPr>
              <a:t>Second Outline Level</a:t>
            </a:r>
            <a:endParaRPr lang="en-US" sz="1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1800" b="0" u="none" strike="noStrike">
                <a:solidFill>
                  <a:srgbClr val="000000"/>
                </a:solidFill>
                <a:effectLst/>
                <a:uFillTx/>
                <a:latin typeface="Times New Roman"/>
              </a:rPr>
              <a:t>Third Outline Level</a:t>
            </a:r>
            <a:endParaRPr lang="en-US" sz="18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1800" b="0" u="none" strike="noStrike">
                <a:solidFill>
                  <a:srgbClr val="000000"/>
                </a:solidFill>
                <a:effectLst/>
                <a:uFillTx/>
                <a:latin typeface="Times New Roman"/>
              </a:rPr>
              <a:t>Fourth Outline Level</a:t>
            </a:r>
            <a:endParaRPr lang="en-US" sz="18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Fifth Outline Level</a:t>
            </a:r>
            <a:endParaRPr lang="en-US" sz="18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Sixth Outline Level</a:t>
            </a:r>
            <a:endParaRPr lang="en-US" sz="18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Seventh Outline Level</a:t>
            </a:r>
            <a:endParaRPr lang="en-US" sz="1800" b="0" u="none" strike="noStrike">
              <a:solidFill>
                <a:srgbClr val="000000"/>
              </a:solidFill>
              <a:effectLst/>
              <a:uFillTx/>
              <a:latin typeface="Times New Roman"/>
            </a:endParaRPr>
          </a:p>
        </p:txBody>
      </p:sp>
      <p:sp>
        <p:nvSpPr>
          <p:cNvPr id="27" name="PlaceHolder 3"/>
          <p:cNvSpPr>
            <a:spLocks noGrp="1"/>
          </p:cNvSpPr>
          <p:nvPr>
            <p:ph type="ftr" idx="1"/>
          </p:nvPr>
        </p:nvSpPr>
        <p:spPr>
          <a:xfrm flipH="1">
            <a:off x="0" y="0"/>
            <a:ext cx="0" cy="0"/>
          </a:xfrm>
          <a:prstGeom prst="rect">
            <a:avLst/>
          </a:prstGeom>
          <a:noFill/>
          <a:ln w="0">
            <a:noFill/>
          </a:ln>
        </p:spPr>
        <p:txBody>
          <a:bodyPr lIns="90000" tIns="-45000" rIns="90000" bIns="-45000" anchor="t">
            <a:noAutofit/>
          </a:bodyPr>
          <a:lstStyle>
            <a:lvl1pPr indent="0" algn="ctr">
              <a:lnSpc>
                <a:spcPct val="100000"/>
              </a:lnSpc>
              <a:buNone/>
              <a:tabLst>
                <a:tab pos="0"/>
              </a:tabLst>
              <a:defRPr lang="en-US" sz="1400" b="0" u="none" strike="noStrike">
                <a:solidFill>
                  <a:srgbClr val="000000"/>
                </a:solidFill>
                <a:effectLst/>
                <a:uFillTx/>
                <a:latin typeface="Times New Roman"/>
              </a:defRPr>
            </a:lvl1pPr>
          </a:lstStyle>
          <a:p>
            <a:pPr indent="0" algn="ctr">
              <a:lnSpc>
                <a:spcPct val="100000"/>
              </a:lnSpc>
              <a:buNone/>
              <a:tabLst>
                <a:tab pos="0"/>
              </a:tabLst>
            </a:pPr>
            <a:r>
              <a:rPr lang="en-US"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28" name="PlaceHolder 4"/>
          <p:cNvSpPr>
            <a:spLocks noGrp="1"/>
          </p:cNvSpPr>
          <p:nvPr>
            <p:ph type="sldNum" idx="2"/>
          </p:nvPr>
        </p:nvSpPr>
        <p:spPr>
          <a:xfrm flipH="1">
            <a:off x="0" y="0"/>
            <a:ext cx="0" cy="0"/>
          </a:xfrm>
          <a:prstGeom prst="rect">
            <a:avLst/>
          </a:prstGeom>
          <a:noFill/>
          <a:ln w="0">
            <a:noFill/>
          </a:ln>
        </p:spPr>
        <p:txBody>
          <a:bodyPr lIns="90000" tIns="-45000" rIns="90000" bIns="-45000" anchor="t">
            <a:noAutofit/>
          </a:bodyPr>
          <a:lstStyle>
            <a:lvl1pPr indent="0">
              <a:lnSpc>
                <a:spcPct val="100000"/>
              </a:lnSpc>
              <a:buNone/>
              <a:tabLst>
                <a:tab pos="0"/>
              </a:tabLst>
              <a:defRPr lang="en-GB" sz="1400" b="0" u="none" strike="noStrike">
                <a:solidFill>
                  <a:schemeClr val="dk1"/>
                </a:solidFill>
                <a:effectLst/>
                <a:uFillTx/>
                <a:latin typeface="Calibri"/>
              </a:defRPr>
            </a:lvl1pPr>
          </a:lstStyle>
          <a:p>
            <a:pPr indent="0">
              <a:lnSpc>
                <a:spcPct val="100000"/>
              </a:lnSpc>
              <a:buNone/>
              <a:tabLst>
                <a:tab pos="0"/>
              </a:tabLst>
            </a:pPr>
            <a:fld id="{403A4154-897C-4698-A7E6-AC52869C3B10}" type="slidenum">
              <a:rPr lang="en-GB" sz="1400" b="0" u="none" strike="noStrike">
                <a:solidFill>
                  <a:schemeClr val="dk1"/>
                </a:solidFill>
                <a:effectLst/>
                <a:uFillTx/>
                <a:latin typeface="Calibri"/>
              </a:rPr>
              <a:t>&lt;number&gt;</a:t>
            </a:fld>
            <a:endParaRPr lang="en-US" sz="1400" b="0" u="none" strike="noStrike">
              <a:solidFill>
                <a:srgbClr val="000000"/>
              </a:solidFill>
              <a:effectLst/>
              <a:uFillTx/>
              <a:latin typeface="Times New Roman"/>
            </a:endParaRPr>
          </a:p>
        </p:txBody>
      </p:sp>
      <p:sp>
        <p:nvSpPr>
          <p:cNvPr id="29" name="PlaceHolder 5"/>
          <p:cNvSpPr>
            <a:spLocks noGrp="1"/>
          </p:cNvSpPr>
          <p:nvPr>
            <p:ph type="dt" idx="3"/>
          </p:nvPr>
        </p:nvSpPr>
        <p:spPr>
          <a:xfrm flipH="1">
            <a:off x="0" y="0"/>
            <a:ext cx="0" cy="0"/>
          </a:xfrm>
          <a:prstGeom prst="rect">
            <a:avLst/>
          </a:prstGeom>
          <a:noFill/>
          <a:ln w="0">
            <a:noFill/>
          </a:ln>
        </p:spPr>
        <p:txBody>
          <a:bodyPr lIns="90000" tIns="-45000" rIns="90000" bIns="-45000" anchor="t">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a:solidFill>
                  <a:srgbClr val="000000"/>
                </a:solidFill>
                <a:effectLst/>
                <a:uFillTx/>
                <a:latin typeface="Times New Roman"/>
              </a:rPr>
              <a:t>&lt;date/time&gt;</a:t>
            </a:r>
            <a:endParaRPr lang="en-US"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ransition/>
  <p:timing/>
  <p:txStyles>
    <p:titleStyle/>
    <p:bodyStyle/>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123"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124"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125"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126"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996FB753-A1A1-462E-8FEF-4B03F5C462DC}"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127" name="PlaceHolder 1"/>
          <p:cNvSpPr>
            <a:spLocks noGrp="1"/>
          </p:cNvSpPr>
          <p:nvPr>
            <p:ph type="title"/>
          </p:nvPr>
        </p:nvSpPr>
        <p:spPr>
          <a:xfrm>
            <a:off x="609480" y="708480"/>
            <a:ext cx="10972080" cy="274680"/>
          </a:xfrm>
          <a:prstGeom prst="rect">
            <a:avLst/>
          </a:prstGeom>
          <a:noFill/>
          <a:ln w="0">
            <a:noFill/>
          </a:ln>
        </p:spPr>
        <p:txBody>
          <a:bodyPr lIns="0" tIns="0" rIns="0" bIns="0" anchor="ctr">
            <a:spAutoFit/>
          </a:bodyPr>
          <a:lstStyle/>
          <a:p>
            <a:pPr indent="0">
              <a:buNone/>
            </a:pPr>
            <a:r>
              <a:rPr lang="en-US" sz="1800" b="0" u="none" strike="noStrike">
                <a:solidFill>
                  <a:srgbClr val="000000"/>
                </a:solidFill>
                <a:effectLst/>
                <a:uFillTx/>
                <a:latin typeface="Arial"/>
              </a:rPr>
              <a:t>Click to edit the title text format</a:t>
            </a:r>
            <a:endParaRPr lang="en-US" sz="1800" b="0" u="none" strike="noStrike">
              <a:solidFill>
                <a:srgbClr val="000000"/>
              </a:solidFill>
              <a:effectLst/>
              <a:uFillTx/>
              <a:latin typeface="Arial"/>
            </a:endParaRPr>
          </a:p>
        </p:txBody>
      </p:sp>
      <p:sp>
        <p:nvSpPr>
          <p:cNvPr id="128" name="PlaceHolder 2"/>
          <p:cNvSpPr>
            <a:spLocks noGrp="1"/>
          </p:cNvSpPr>
          <p:nvPr>
            <p:ph type="body" idx="1"/>
          </p:nvPr>
        </p:nvSpPr>
        <p:spPr>
          <a:xfrm>
            <a:off x="609480" y="1604520"/>
            <a:ext cx="535392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u="none" strike="noStrike">
                <a:solidFill>
                  <a:srgbClr val="000000"/>
                </a:solidFill>
                <a:effectLst/>
                <a:uFillTx/>
                <a:latin typeface="Arial"/>
              </a:rPr>
              <a:t>Click to edit the outline text format</a:t>
            </a:r>
            <a:endParaRPr lang="en-US" sz="18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1800" b="0" u="none" strike="noStrike">
                <a:solidFill>
                  <a:srgbClr val="000000"/>
                </a:solidFill>
                <a:effectLst/>
                <a:uFillTx/>
                <a:latin typeface="Times New Roman"/>
              </a:rPr>
              <a:t>Second Outline Level</a:t>
            </a:r>
            <a:endParaRPr lang="en-US" sz="1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1800" b="0" u="none" strike="noStrike">
                <a:solidFill>
                  <a:srgbClr val="000000"/>
                </a:solidFill>
                <a:effectLst/>
                <a:uFillTx/>
                <a:latin typeface="Times New Roman"/>
              </a:rPr>
              <a:t>Third Outline Level</a:t>
            </a:r>
            <a:endParaRPr lang="en-US" sz="18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1800" b="0" u="none" strike="noStrike">
                <a:solidFill>
                  <a:srgbClr val="000000"/>
                </a:solidFill>
                <a:effectLst/>
                <a:uFillTx/>
                <a:latin typeface="Times New Roman"/>
              </a:rPr>
              <a:t>Fourth Outline Level</a:t>
            </a:r>
            <a:endParaRPr lang="en-US" sz="18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Fifth Outline Level</a:t>
            </a:r>
            <a:endParaRPr lang="en-US" sz="18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Sixth Outline Level</a:t>
            </a:r>
            <a:endParaRPr lang="en-US" sz="18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Seventh Outline Level</a:t>
            </a:r>
            <a:endParaRPr lang="en-US" sz="1800" b="0" u="none" strike="noStrike">
              <a:solidFill>
                <a:srgbClr val="000000"/>
              </a:solidFill>
              <a:effectLst/>
              <a:uFillTx/>
              <a:latin typeface="Times New Roman"/>
            </a:endParaRPr>
          </a:p>
        </p:txBody>
      </p:sp>
      <p:sp>
        <p:nvSpPr>
          <p:cNvPr id="129" name="PlaceHolder 3"/>
          <p:cNvSpPr>
            <a:spLocks noGrp="1"/>
          </p:cNvSpPr>
          <p:nvPr>
            <p:ph type="body" idx="2"/>
          </p:nvPr>
        </p:nvSpPr>
        <p:spPr>
          <a:xfrm>
            <a:off x="6231960" y="1604520"/>
            <a:ext cx="535392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u="none" strike="noStrike">
                <a:solidFill>
                  <a:srgbClr val="000000"/>
                </a:solidFill>
                <a:effectLst/>
                <a:uFillTx/>
                <a:latin typeface="Arial"/>
              </a:rPr>
              <a:t>Click to edit the outline text format</a:t>
            </a:r>
            <a:endParaRPr lang="en-US" sz="18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1800" b="0" u="none" strike="noStrike">
                <a:solidFill>
                  <a:srgbClr val="000000"/>
                </a:solidFill>
                <a:effectLst/>
                <a:uFillTx/>
                <a:latin typeface="Times New Roman"/>
              </a:rPr>
              <a:t>Second Outline Level</a:t>
            </a:r>
            <a:endParaRPr lang="en-US" sz="1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1800" b="0" u="none" strike="noStrike">
                <a:solidFill>
                  <a:srgbClr val="000000"/>
                </a:solidFill>
                <a:effectLst/>
                <a:uFillTx/>
                <a:latin typeface="Times New Roman"/>
              </a:rPr>
              <a:t>Third Outline Level</a:t>
            </a:r>
            <a:endParaRPr lang="en-US" sz="18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1800" b="0" u="none" strike="noStrike">
                <a:solidFill>
                  <a:srgbClr val="000000"/>
                </a:solidFill>
                <a:effectLst/>
                <a:uFillTx/>
                <a:latin typeface="Times New Roman"/>
              </a:rPr>
              <a:t>Fourth Outline Level</a:t>
            </a:r>
            <a:endParaRPr lang="en-US" sz="18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Fifth Outline Level</a:t>
            </a:r>
            <a:endParaRPr lang="en-US" sz="18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Sixth Outline Level</a:t>
            </a:r>
            <a:endParaRPr lang="en-US" sz="18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Seventh Outline Level</a:t>
            </a:r>
            <a:endParaRPr lang="en-US" sz="18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ransition/>
  <p:timing/>
  <p:txStyles>
    <p:titleStyle/>
    <p:bodyStyle/>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137"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138"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139"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140"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05D920DC-DB22-4A3F-A275-360DF68840B7}"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1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endParaRPr lang="en-US" sz="4400" b="0" u="none" strike="noStrike">
              <a:solidFill>
                <a:srgbClr val="000000"/>
              </a:solidFill>
              <a:effectLst/>
              <a:uFillTx/>
              <a:latin typeface="Arial"/>
            </a:endParaRPr>
          </a:p>
        </p:txBody>
      </p:sp>
      <p:sp>
        <p:nvSpPr>
          <p:cNvPr id="142" name="PlaceHolder 2"/>
          <p:cNvSpPr>
            <a:spLocks noGrp="1"/>
          </p:cNvSpPr>
          <p:nvPr>
            <p:ph type="body" idx="1"/>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endParaRPr lang="en-US" sz="32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2800" b="0" u="none" strike="noStrike">
                <a:solidFill>
                  <a:srgbClr val="000000"/>
                </a:solidFill>
                <a:effectLst/>
                <a:uFillTx/>
                <a:latin typeface="Times New Roman"/>
              </a:rPr>
              <a:t>Second Outline Level</a:t>
            </a:r>
            <a:endParaRPr lang="en-US" sz="2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2400" b="0" u="none" strike="noStrike">
                <a:solidFill>
                  <a:srgbClr val="000000"/>
                </a:solidFill>
                <a:effectLst/>
                <a:uFillTx/>
                <a:latin typeface="Times New Roman"/>
              </a:rPr>
              <a:t>Third Outline Level</a:t>
            </a:r>
            <a:endParaRPr lang="en-US" sz="24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2000" b="0" u="none" strike="noStrike">
                <a:solidFill>
                  <a:srgbClr val="000000"/>
                </a:solidFill>
                <a:effectLst/>
                <a:uFillTx/>
                <a:latin typeface="Times New Roman"/>
              </a:rPr>
              <a:t>Fourth Outline Level</a:t>
            </a:r>
            <a:endParaRPr lang="en-US" sz="20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Fifth Outline Level</a:t>
            </a:r>
            <a:endParaRPr lang="en-US" sz="20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Sixth Outline Level</a:t>
            </a:r>
            <a:endParaRPr lang="en-US" sz="20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Seventh Outline Level</a:t>
            </a:r>
            <a:endParaRPr lang="en-US" sz="20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3" r:id="rId1"/>
  </p:sldLayoutIdLst>
  <p:transition/>
  <p:timing/>
  <p:txStyles>
    <p:titleStyle/>
    <p:bodyStyle/>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 Id="rId3" Type="http://schemas.openxmlformats.org/officeDocument/2006/relationships/image" Target="../media/image3.jpe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pn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21.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notesSlide" Target="../notesSlides/notesSlide3.xml" /><Relationship Id="rId3" Type="http://schemas.openxmlformats.org/officeDocument/2006/relationships/image" Target="../media/image3.jpeg" /><Relationship Id="rId4" Type="http://schemas.openxmlformats.org/officeDocument/2006/relationships/tags" Target="../tags/tag40.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1.jpe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notesSlide" Target="../notesSlides/notesSlide6.xml" /><Relationship Id="rId3" Type="http://schemas.openxmlformats.org/officeDocument/2006/relationships/image" Target="../media/image32.jpe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27.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3.jpeg" /><Relationship Id="rId3" Type="http://schemas.openxmlformats.org/officeDocument/2006/relationships/image" Target="../media/image34.jpe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5.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27.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7.xml" /><Relationship Id="rId3" Type="http://schemas.openxmlformats.org/officeDocument/2006/relationships/image" Target="../media/image3.jpeg" /><Relationship Id="rId4" Type="http://schemas.openxmlformats.org/officeDocument/2006/relationships/tags" Target="../tags/tag41.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jpe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hyperlink" Target="computerhope.com/diskpart.htm" TargetMode="Externa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36.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39.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37.jpe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38.jpe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39.jpeg" /><Relationship Id="rId3" Type="http://schemas.openxmlformats.org/officeDocument/2006/relationships/image" Target="../media/image40.jpe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41.jpeg" /><Relationship Id="rId3" Type="http://schemas.openxmlformats.org/officeDocument/2006/relationships/image" Target="../media/image42.jpe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39.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8.xml" /><Relationship Id="rId3" Type="http://schemas.openxmlformats.org/officeDocument/2006/relationships/image" Target="../media/image3.jpeg" /><Relationship Id="rId4" Type="http://schemas.openxmlformats.org/officeDocument/2006/relationships/tags" Target="../tags/tag42.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jpe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notesSlide" Target="../notesSlides/notesSlide9.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notesSlide" Target="../notesSlides/notesSlide10.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3.jpe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4.jpe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5.jpe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7.jpe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51.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6.jpeg" /><Relationship Id="rId3" Type="http://schemas.openxmlformats.org/officeDocument/2006/relationships/image" Target="../media/image47.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pn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8.jpe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54.xml" /><Relationship Id="rId2" Type="http://schemas.openxmlformats.org/officeDocument/2006/relationships/image" Target="../media/image49.jpeg" /><Relationship Id="rId3" Type="http://schemas.openxmlformats.org/officeDocument/2006/relationships/image" Target="../media/image50.jpe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51.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9.jpe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0.jpe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1.jpe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2.xml" /><Relationship Id="rId3" Type="http://schemas.openxmlformats.org/officeDocument/2006/relationships/image" Target="../media/image3.jpe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2.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3.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4.png" /><Relationship Id="rId3" Type="http://schemas.openxmlformats.org/officeDocument/2006/relationships/image" Target="../media/image15.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6.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7.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8.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9.png" /><Relationship Id="rId3" Type="http://schemas.openxmlformats.org/officeDocument/2006/relationships/video" Target="../media/media1.mp4" /><Relationship Id="rId4" Type="http://schemas.microsoft.com/office/2007/relationships/media" Target="../media/media1.mp4"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0.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1.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9.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image" Target="../media/image22.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0.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0.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23.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24.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5.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6.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7.jpe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8.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7.jpe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7.jpe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9.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9.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30.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1" name="PlaceHolder 1"/>
          <p:cNvSpPr>
            <a:spLocks noGrp="1"/>
          </p:cNvSpPr>
          <p:nvPr>
            <p:ph type="title" idx="4294967295"/>
          </p:nvPr>
        </p:nvSpPr>
        <p:spPr>
          <a:xfrm>
            <a:off x="5646600" y="1168560"/>
            <a:ext cx="6103800" cy="2387160"/>
          </a:xfrm>
          <a:prstGeom prst="rect">
            <a:avLst/>
          </a:prstGeom>
          <a:noFill/>
          <a:ln w="0">
            <a:noFill/>
          </a:ln>
        </p:spPr>
        <p:txBody>
          <a:bodyPr lIns="91440" tIns="45720" rIns="91440" bIns="45720" anchor="b">
            <a:noAutofit/>
          </a:bodyPr>
          <a:lstStyle/>
          <a:p>
            <a:pPr indent="0" defTabSz="914400">
              <a:lnSpc>
                <a:spcPct val="90000"/>
              </a:lnSpc>
              <a:buNone/>
            </a:pPr>
            <a:r>
              <a:rPr lang="en-US" sz="4800" b="1" u="none" strike="noStrike">
                <a:solidFill>
                  <a:schemeClr val="lt1"/>
                </a:solidFill>
                <a:effectLst/>
                <a:uFillTx/>
                <a:latin typeface="Work Sans "/>
              </a:rPr>
              <a:t>Guide to Computer Forensics and Investigations, 7e</a:t>
            </a:r>
            <a:endParaRPr lang="en-US" sz="4800" b="0" u="none" strike="noStrike">
              <a:solidFill>
                <a:schemeClr val="dk1"/>
              </a:solidFill>
              <a:effectLst/>
              <a:uFillTx/>
              <a:latin typeface="Calibri"/>
            </a:endParaRPr>
          </a:p>
        </p:txBody>
      </p:sp>
      <p:sp>
        <p:nvSpPr>
          <p:cNvPr id="122" name="PlaceHolder 2"/>
          <p:cNvSpPr>
            <a:spLocks noGrp="1"/>
          </p:cNvSpPr>
          <p:nvPr>
            <p:ph type="subTitle" idx="4294967295"/>
          </p:nvPr>
        </p:nvSpPr>
        <p:spPr>
          <a:xfrm>
            <a:off x="5646600" y="3809880"/>
            <a:ext cx="6103800" cy="1424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3200" b="0" u="none" strike="noStrike">
                <a:solidFill>
                  <a:schemeClr val="lt1"/>
                </a:solidFill>
                <a:effectLst/>
                <a:uFillTx/>
                <a:latin typeface="Work Sans"/>
              </a:rPr>
              <a:t>Module 7: Linux and Macintosh File Systems</a:t>
            </a:r>
            <a:endParaRPr lang="en-US" sz="3200" b="0" u="none" strike="noStrike">
              <a:solidFill>
                <a:srgbClr val="000000"/>
              </a:solidFill>
              <a:effectLst/>
              <a:uFillTx/>
              <a:latin typeface="Arial"/>
            </a:endParaRPr>
          </a:p>
        </p:txBody>
      </p:sp>
      <p:pic>
        <p:nvPicPr>
          <p:cNvPr id="123" name="Picture Placeholder 6">
            <a:extLst>
              <a:ext uri="{C183D7F6-B498-43B3-948B-1728B52AA6E4}">
                <adec:decorative xmlns:adec="http://schemas.microsoft.com/office/drawing/2017/decorative" val="1"/>
              </a:ext>
            </a:extLst>
          </p:cNvPr>
          <p:cNvPicPr/>
          <p:nvPr/>
        </p:nvPicPr>
        <p:blipFill>
          <a:blip r:embed="rId3"/>
          <a:stretch>
            <a:fillRect/>
          </a:stretch>
        </p:blipFill>
        <p:spPr>
          <a:xfrm>
            <a:off x="474840" y="808200"/>
            <a:ext cx="4712760" cy="5241600"/>
          </a:xfrm>
          <a:prstGeom prst="rect">
            <a:avLst/>
          </a:prstGeom>
          <a:noFill/>
          <a:ln w="0">
            <a:noFill/>
          </a:ln>
        </p:spPr>
      </p:pic>
      <p:sp>
        <p:nvSpPr>
          <p:cNvPr id="124" name="Copyright">
            <a:extLst>
              <a:ext uri="{C183D7F6-B498-43B3-948B-1728B52AA6E4}">
                <adec:decorative xmlns:adec="http://schemas.microsoft.com/office/drawing/2017/decorative" val="1"/>
              </a:ext>
            </a:extLst>
          </p:cNvPr>
          <p:cNvSpPr/>
          <p:nvPr/>
        </p:nvSpPr>
        <p:spPr>
          <a:xfrm>
            <a:off x="2103120" y="6314040"/>
            <a:ext cx="8960760" cy="4312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41" name="Picture 5"/>
          <p:cNvPicPr/>
          <p:nvPr/>
        </p:nvPicPr>
        <p:blipFill>
          <a:blip r:embed="rId2"/>
          <a:stretch>
            <a:fillRect/>
          </a:stretch>
        </p:blipFill>
        <p:spPr>
          <a:xfrm>
            <a:off x="0" y="0"/>
            <a:ext cx="5717880" cy="6161760"/>
          </a:xfrm>
          <a:prstGeom prst="rect">
            <a:avLst/>
          </a:prstGeom>
          <a:noFill/>
          <a:ln w="0">
            <a:noFill/>
          </a:ln>
        </p:spPr>
      </p:pic>
      <p:sp>
        <p:nvSpPr>
          <p:cNvPr id="142"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(4 of 5)</a:t>
            </a:r>
            <a:endParaRPr lang="en-US" sz="4000" b="0" u="none" strike="noStrike">
              <a:solidFill>
                <a:schemeClr val="dk1"/>
              </a:solidFill>
              <a:effectLst/>
              <a:uFillTx/>
              <a:latin typeface="Calibri"/>
            </a:endParaRPr>
          </a:p>
        </p:txBody>
      </p:sp>
      <p:sp>
        <p:nvSpPr>
          <p:cNvPr id="143" name="TextBox 4"/>
          <p:cNvSpPr/>
          <p:nvPr/>
        </p:nvSpPr>
        <p:spPr>
          <a:xfrm>
            <a:off x="7023960" y="4932000"/>
            <a:ext cx="4294080" cy="15699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7-5</a:t>
            </a:r>
            <a:r>
              <a:rPr lang="en-US" sz="2400" b="0" u="none" strike="noStrike">
                <a:solidFill>
                  <a:schemeClr val="dk1"/>
                </a:solidFill>
                <a:effectLst/>
                <a:uFillTx/>
                <a:latin typeface="Work Sans"/>
              </a:rPr>
              <a:t>  Inode pointers in the Linux file system</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
        <p:nvSpPr>
          <p:cNvPr id="144" name="TextBox 7"/>
          <p:cNvSpPr/>
          <p:nvPr/>
        </p:nvSpPr>
        <p:spPr>
          <a:xfrm>
            <a:off x="5907240" y="1502280"/>
            <a:ext cx="5944680" cy="3970800"/>
          </a:xfrm>
          <a:prstGeom prst="rect">
            <a:avLst/>
          </a:prstGeom>
          <a:noFill/>
          <a:ln w="0">
            <a:noFill/>
          </a:ln>
        </p:spPr>
        <p:style>
          <a:lnRef idx="0"/>
          <a:fillRef idx="0"/>
          <a:effectRef idx="0"/>
          <a:fontRef idx="minor"/>
        </p:style>
        <p:txBody>
          <a:bodyPr lIns="90000" tIns="45000" rIns="90000" bIns="45000" anchor="t">
            <a:spAutoFit/>
          </a:bodyPr>
          <a:lstStyle/>
          <a:p>
            <a:pPr marL="227160" indent="-227160">
              <a:lnSpc>
                <a:spcPct val="100000"/>
              </a:lnSpc>
              <a:buClr>
                <a:srgbClr val="282F7C"/>
              </a:buClr>
              <a:buFont typeface="Arial"/>
              <a:buChar char="•"/>
            </a:pPr>
            <a:r>
              <a:rPr lang="en-US" sz="2400" b="0" u="none" strike="noStrike">
                <a:solidFill>
                  <a:schemeClr val="dk1"/>
                </a:solidFill>
                <a:effectLst/>
                <a:uFillTx/>
                <a:latin typeface="Calibri"/>
              </a:rPr>
              <a:t>Each of the first 10 pointers is called an </a:t>
            </a:r>
            <a:r>
              <a:rPr lang="en-US" sz="2400" b="1" u="none" strike="noStrike">
                <a:solidFill>
                  <a:schemeClr val="dk1"/>
                </a:solidFill>
                <a:effectLst/>
                <a:uFillTx/>
                <a:latin typeface="Calibri"/>
              </a:rPr>
              <a:t>indirect pointer</a:t>
            </a:r>
            <a:r>
              <a:rPr lang="en-US" sz="2400" b="0" u="none" strike="noStrike">
                <a:solidFill>
                  <a:srgbClr val="FF0000"/>
                </a:solidFill>
                <a:effectLst/>
                <a:uFillTx/>
                <a:latin typeface="Calibri"/>
              </a:rPr>
              <a:t>*</a:t>
            </a:r>
            <a:r>
              <a:rPr lang="en-US" sz="2400" b="1" u="none" strike="noStrike">
                <a:solidFill>
                  <a:schemeClr val="dk1"/>
                </a:solidFill>
                <a:effectLst/>
                <a:uFillTx/>
                <a:latin typeface="Calibri"/>
              </a:rPr>
              <a:t> </a:t>
            </a:r>
            <a:endParaRPr lang="en-US" sz="2400" b="0" u="none" strike="noStrike">
              <a:solidFill>
                <a:srgbClr val="000000"/>
              </a:solidFill>
              <a:effectLst/>
              <a:uFillTx/>
              <a:latin typeface="Arial"/>
            </a:endParaRPr>
          </a:p>
          <a:p>
            <a:pPr marL="227160" indent="-227160">
              <a:lnSpc>
                <a:spcPct val="100000"/>
              </a:lnSpc>
              <a:buClr>
                <a:srgbClr val="282F7C"/>
              </a:buClr>
              <a:buFont typeface="Arial"/>
              <a:buChar char="•"/>
            </a:pPr>
            <a:r>
              <a:rPr lang="en-US" sz="2400" b="0" u="none" strike="noStrike">
                <a:solidFill>
                  <a:schemeClr val="dk1"/>
                </a:solidFill>
                <a:effectLst/>
                <a:uFillTx/>
                <a:latin typeface="Calibri"/>
              </a:rPr>
              <a:t>Each pointer in the second layer is called a </a:t>
            </a:r>
            <a:r>
              <a:rPr lang="en-US" sz="2400" b="1" u="none" strike="noStrike">
                <a:solidFill>
                  <a:schemeClr val="dk1"/>
                </a:solidFill>
                <a:effectLst/>
                <a:uFillTx/>
                <a:latin typeface="Calibri"/>
              </a:rPr>
              <a:t>double-indirect </a:t>
            </a:r>
            <a:r>
              <a:rPr lang="en-US" sz="2400" b="0" u="none" strike="noStrike">
                <a:solidFill>
                  <a:schemeClr val="dk1"/>
                </a:solidFill>
                <a:effectLst/>
                <a:uFillTx/>
                <a:latin typeface="Calibri"/>
              </a:rPr>
              <a:t>pointer</a:t>
            </a:r>
            <a:endParaRPr lang="en-US" sz="2400" b="0" u="none" strike="noStrike">
              <a:solidFill>
                <a:srgbClr val="000000"/>
              </a:solidFill>
              <a:effectLst/>
              <a:uFillTx/>
              <a:latin typeface="Arial"/>
            </a:endParaRPr>
          </a:p>
          <a:p>
            <a:pPr marL="227160" indent="-227160">
              <a:lnSpc>
                <a:spcPct val="100000"/>
              </a:lnSpc>
              <a:buClr>
                <a:srgbClr val="282F7C"/>
              </a:buClr>
              <a:buFont typeface="Arial"/>
              <a:buChar char="•"/>
            </a:pPr>
            <a:r>
              <a:rPr lang="en-US" sz="2400" b="0" u="none" strike="noStrike">
                <a:solidFill>
                  <a:schemeClr val="dk1"/>
                </a:solidFill>
                <a:effectLst/>
                <a:uFillTx/>
                <a:latin typeface="Calibri"/>
              </a:rPr>
              <a:t>Each pointer in the third layer is called a </a:t>
            </a:r>
            <a:r>
              <a:rPr lang="en-US" sz="2400" b="1" u="none" strike="noStrike">
                <a:solidFill>
                  <a:schemeClr val="dk1"/>
                </a:solidFill>
                <a:effectLst/>
                <a:uFillTx/>
                <a:latin typeface="Calibri"/>
              </a:rPr>
              <a:t>triple-indirect pointer</a:t>
            </a: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Calibri"/>
              </a:rPr>
              <a:t>____________________________________</a:t>
            </a:r>
            <a:endParaRPr lang="en-US" sz="2400" b="0" u="none" strike="noStrike">
              <a:solidFill>
                <a:srgbClr val="000000"/>
              </a:solidFill>
              <a:effectLst/>
              <a:uFillTx/>
              <a:latin typeface="Arial"/>
            </a:endParaRPr>
          </a:p>
          <a:p>
            <a:pPr>
              <a:lnSpc>
                <a:spcPct val="100000"/>
              </a:lnSpc>
            </a:pPr>
            <a:r>
              <a:rPr lang="en-US" sz="2000" b="1" u="none" strike="noStrike">
                <a:solidFill>
                  <a:srgbClr val="FF0000"/>
                </a:solidFill>
                <a:effectLst/>
                <a:uFillTx/>
                <a:latin typeface="Calibri"/>
              </a:rPr>
              <a:t>*</a:t>
            </a:r>
            <a:r>
              <a:rPr lang="en-US" sz="2000" b="1" u="none" strike="noStrike">
                <a:solidFill>
                  <a:schemeClr val="dk1"/>
                </a:solidFill>
                <a:effectLst/>
                <a:uFillTx/>
                <a:latin typeface="Calibri"/>
              </a:rPr>
              <a:t> </a:t>
            </a:r>
            <a:r>
              <a:rPr lang="en-US" sz="2000" b="0" u="none" strike="noStrike">
                <a:solidFill>
                  <a:schemeClr val="dk1"/>
                </a:solidFill>
                <a:effectLst/>
                <a:uFillTx/>
                <a:latin typeface="fkGroteskNeue"/>
              </a:rPr>
              <a:t>indirect pointer, also known as a single indirect pointer, is a basic pointer that stores the memory address of a variable</a:t>
            </a:r>
            <a:endParaRPr lang="en-US" sz="20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Tree>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Knowledge Check Activity 6-2</a:t>
            </a:r>
            <a:endParaRPr lang="en-US" sz="4000" b="0" u="none" strike="noStrike">
              <a:solidFill>
                <a:srgbClr val="000000"/>
              </a:solidFill>
              <a:effectLst/>
              <a:uFillTx/>
              <a:latin typeface="Arial"/>
            </a:endParaRPr>
          </a:p>
        </p:txBody>
      </p:sp>
      <p:sp>
        <p:nvSpPr>
          <p:cNvPr id="309"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What type of data is stored in Ntuser.dat?</a:t>
            </a:r>
            <a:endParaRPr lang="en-US" sz="2400" b="0" u="none" strike="noStrike">
              <a:solidFill>
                <a:srgbClr val="000000"/>
              </a:solidFill>
              <a:effectLst/>
              <a:uFillTx/>
              <a:latin typeface="Arial"/>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Account management and security settings</a:t>
            </a:r>
            <a:endParaRPr lang="en-US" sz="2400" b="0" u="none" strike="noStrike">
              <a:solidFill>
                <a:srgbClr val="000000"/>
              </a:solidFill>
              <a:effectLst/>
              <a:uFillTx/>
              <a:latin typeface="Arial"/>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A list of the most recently used files</a:t>
            </a:r>
            <a:endParaRPr lang="en-US" sz="2400" b="0" u="none" strike="noStrike">
              <a:solidFill>
                <a:srgbClr val="000000"/>
              </a:solidFill>
              <a:effectLst/>
              <a:uFillTx/>
              <a:latin typeface="Arial"/>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Security setting for the OS</a:t>
            </a:r>
            <a:endParaRPr lang="en-US" sz="2400" b="0" u="none" strike="noStrike">
              <a:solidFill>
                <a:srgbClr val="000000"/>
              </a:solidFill>
              <a:effectLst/>
              <a:uFillTx/>
              <a:latin typeface="Arial"/>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A list of installed programs and associated user account information</a:t>
            </a:r>
            <a:endParaRPr lang="en-US" sz="2400" b="0" u="none" strike="noStrike">
              <a:solidFill>
                <a:srgbClr val="000000"/>
              </a:solidFill>
              <a:effectLst/>
              <a:uFillTx/>
              <a:latin typeface="Arial"/>
            </a:endParaRPr>
          </a:p>
        </p:txBody>
      </p:sp>
    </p:spTree>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0"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Knowledge Check Activity 6-2: Answer</a:t>
            </a:r>
            <a:endParaRPr lang="en-US" sz="4000" b="0" u="none" strike="noStrike">
              <a:solidFill>
                <a:srgbClr val="000000"/>
              </a:solidFill>
              <a:effectLst/>
              <a:uFillTx/>
              <a:latin typeface="Arial"/>
            </a:endParaRPr>
          </a:p>
        </p:txBody>
      </p:sp>
      <p:sp>
        <p:nvSpPr>
          <p:cNvPr id="311" name="PlaceHolder 2"/>
          <p:cNvSpPr>
            <a:spLocks noGrp="1"/>
          </p:cNvSpPr>
          <p:nvPr>
            <p:ph/>
          </p:nvPr>
        </p:nvSpPr>
        <p:spPr>
          <a:xfrm>
            <a:off x="475200" y="1728000"/>
            <a:ext cx="11240280" cy="262008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What type of data is stored in Ntuser.dat?</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r>
              <a:rPr lang="en-US" sz="2400" b="1" u="none" strike="noStrike">
                <a:solidFill>
                  <a:schemeClr val="dk1"/>
                </a:solidFill>
                <a:effectLst/>
                <a:uFillTx/>
                <a:latin typeface="Work Sans"/>
              </a:rPr>
              <a:t>Answer: b. </a:t>
            </a:r>
            <a:r>
              <a:rPr lang="en-US" sz="2400" b="0" u="none" strike="noStrike">
                <a:solidFill>
                  <a:schemeClr val="dk1"/>
                </a:solidFill>
                <a:effectLst/>
                <a:uFillTx/>
                <a:latin typeface="Work Sans"/>
              </a:rPr>
              <a:t>A list of the most recently used files.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r>
              <a:rPr lang="en-US" sz="2200" b="0" u="none" strike="noStrike">
                <a:solidFill>
                  <a:schemeClr val="dk1"/>
                </a:solidFill>
                <a:effectLst/>
                <a:uFillTx/>
                <a:latin typeface="Work Sans"/>
              </a:rPr>
              <a:t>Ntuser.dat contains the list of the most recently used files and desktop configuration settings.</a:t>
            </a:r>
            <a:endParaRPr lang="en-US" sz="2200" b="0" u="none" strike="noStrike">
              <a:solidFill>
                <a:srgbClr val="000000"/>
              </a:solidFill>
              <a:effectLst/>
              <a:uFillTx/>
              <a:latin typeface="Arial"/>
            </a:endParaRPr>
          </a:p>
        </p:txBody>
      </p:sp>
    </p:spTree>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2"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Self Assessment</a:t>
            </a:r>
            <a:endParaRPr lang="en-US" sz="4000" b="0" u="none" strike="noStrike">
              <a:solidFill>
                <a:srgbClr val="000000"/>
              </a:solidFill>
              <a:effectLst/>
              <a:uFillTx/>
              <a:latin typeface="Arial"/>
            </a:endParaRPr>
          </a:p>
        </p:txBody>
      </p:sp>
      <p:sp>
        <p:nvSpPr>
          <p:cNvPr id="313"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What are the differences between a resident and nonresident record in an $MFT file?</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Which data files contain RAM data?</a:t>
            </a:r>
            <a:endParaRPr lang="en-US" sz="2400" b="0" u="none" strike="noStrike">
              <a:solidFill>
                <a:srgbClr val="000000"/>
              </a:solidFill>
              <a:effectLst/>
              <a:uFillTx/>
              <a:latin typeface="Arial"/>
            </a:endParaRPr>
          </a:p>
        </p:txBody>
      </p:sp>
    </p:spTree>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4"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Summary</a:t>
            </a:r>
            <a:endParaRPr lang="en-US" sz="4000" b="0" u="none" strike="noStrike">
              <a:solidFill>
                <a:srgbClr val="000000"/>
              </a:solidFill>
              <a:effectLst/>
              <a:uFillTx/>
              <a:latin typeface="Arial"/>
            </a:endParaRPr>
          </a:p>
        </p:txBody>
      </p:sp>
      <p:sp>
        <p:nvSpPr>
          <p:cNvPr id="315"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Now that the lesson has ended, you should be able to:</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purpose and structure of file systems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Describe Microsoft file structures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structure of FAT disks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structure of NTFS disks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Describe whole disk encryption</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how the Windows Registry works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Identify Windows artifacts</a:t>
            </a:r>
            <a:endParaRPr lang="en-US" sz="22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1966DE8-7575-4696-B84F-B4DD0C822D6A}"/>
              </a:ext>
            </a:extLst>
          </p:cNvPr>
          <p:cNvSpPr>
            <a:spLocks noGrp="1"/>
          </p:cNvSpPr>
          <p:nvPr>
            <p:ph type="ctrTitle"/>
          </p:nvPr>
        </p:nvSpPr>
        <p:spPr/>
        <p:txBody>
          <a:bodyPr/>
          <a:lstStyle/>
          <a:p>
            <a:r>
              <a:rPr lang="en-US"/>
              <a:t>Guide to Computer Forensics and Investigations, 7e</a:t>
            </a:r>
          </a:p>
        </p:txBody>
      </p:sp>
      <p:sp>
        <p:nvSpPr>
          <p:cNvPr id="4" name="Subtitle 3">
            <a:extLst>
              <a:ext uri="{FF2B5EF4-FFF2-40B4-BE49-F238E27FC236}">
                <a16:creationId xmlns:a16="http://schemas.microsoft.com/office/drawing/2014/main" id="{81DDBEBE-99BA-45B9-B4E5-D18D90F7A983}"/>
              </a:ext>
            </a:extLst>
          </p:cNvPr>
          <p:cNvSpPr>
            <a:spLocks noGrp="1"/>
          </p:cNvSpPr>
          <p:nvPr>
            <p:ph type="subTitle" idx="1"/>
          </p:nvPr>
        </p:nvSpPr>
        <p:spPr/>
        <p:txBody>
          <a:bodyPr/>
          <a:lstStyle/>
          <a:p>
            <a:r>
              <a:rPr lang="en-US"/>
              <a:t>Module 5: Processing Crime and Incident Scenes</a:t>
            </a:r>
          </a:p>
        </p:txBody>
      </p:sp>
      <p:pic>
        <p:nvPicPr>
          <p:cNvPr id="7" name="Picture Placeholder 6">
            <a:extLst>
              <a:ext uri="{FF2B5EF4-FFF2-40B4-BE49-F238E27FC236}">
                <a16:creationId xmlns:a16="http://schemas.microsoft.com/office/drawing/2014/main" id="{E0F24CBE-606E-F53B-B6F0-17B364174585}"/>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tretch>
            <a:fillRect/>
          </a:stretch>
        </p:blipFill>
        <p:spPr>
          <a:xfrm>
            <a:off x="474663" y="808038"/>
            <a:ext cx="4713287" cy="5241925"/>
          </a:xfrm>
        </p:spPr>
      </p:pic>
      <p:sp>
        <p:nvSpPr>
          <p:cNvPr id="6" name="Copyright">
            <a:extLst>
              <a:ext uri="{FF2B5EF4-FFF2-40B4-BE49-F238E27FC236}">
                <a16:creationId xmlns:a16="http://schemas.microsoft.com/office/drawing/2014/main" id="{8CA6B67B-9490-477D-A112-06C22B6F8640}"/>
              </a:ext>
              <a:ext uri="{C183D7F6-B498-43B3-948B-1728B52AA6E4}">
                <adec:decorative xmlns:adec="http://schemas.microsoft.com/office/drawing/2017/decorative" val="1"/>
              </a:ext>
            </a:extLst>
          </p:cNvPr>
          <p:cNvSpPr txBox="1"/>
          <p:nvPr/>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4"/>
    </p:custDataLst>
    <p:extLst>
      <p:ext uri="{BB962C8B-B14F-4D97-AF65-F5344CB8AC3E}">
        <p14:creationId val="2293288057"/>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(1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a:t>
            </a:r>
          </a:p>
          <a:p>
            <a:pPr eaLnBrk="1" hangingPunct="1"/>
            <a:r>
              <a:rPr lang="en-US" altLang="en-US"/>
              <a:t>Explain how to identify digital evidence</a:t>
            </a:r>
          </a:p>
          <a:p>
            <a:pPr eaLnBrk="1" hangingPunct="1"/>
            <a:r>
              <a:rPr lang="en-US" altLang="en-US"/>
              <a:t>Describe how to collect evidence at private-sector incident scenes</a:t>
            </a:r>
          </a:p>
          <a:p>
            <a:pPr eaLnBrk="1" hangingPunct="1"/>
            <a:r>
              <a:rPr lang="en-US" altLang="en-US"/>
              <a:t>Explain guidelines for processing law enforcement crime scenes</a:t>
            </a:r>
          </a:p>
          <a:p>
            <a:pPr eaLnBrk="1" hangingPunct="1"/>
            <a:r>
              <a:rPr lang="en-US" altLang="en-US"/>
              <a:t>List the steps in preparing for an evidence search</a:t>
            </a:r>
          </a:p>
          <a:p>
            <a:pPr eaLnBrk="1" hangingPunct="1"/>
            <a:r>
              <a:rPr lang="en-US" altLang="en-US"/>
              <a:t>Describe how to secure a computer incident or crime scene</a:t>
            </a:r>
          </a:p>
          <a:p>
            <a:endParaRPr lang="en-US"/>
          </a:p>
        </p:txBody>
      </p:sp>
    </p:spTree>
    <p:extLst>
      <p:ext uri="{BB962C8B-B14F-4D97-AF65-F5344CB8AC3E}">
        <p14:creationId val="614826646"/>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(2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 (continued):</a:t>
            </a:r>
          </a:p>
          <a:p>
            <a:pPr eaLnBrk="1" hangingPunct="1"/>
            <a:r>
              <a:rPr lang="en-US" altLang="en-US"/>
              <a:t>Explain guidelines for seizing digital evidence at the scene</a:t>
            </a:r>
          </a:p>
          <a:p>
            <a:pPr eaLnBrk="1" hangingPunct="1"/>
            <a:r>
              <a:rPr lang="en-US" altLang="en-US"/>
              <a:t>List procedures for transporting and storing digital evidence</a:t>
            </a:r>
          </a:p>
          <a:p>
            <a:pPr eaLnBrk="1" hangingPunct="1"/>
            <a:r>
              <a:rPr lang="en-US" altLang="en-US"/>
              <a:t>Explain how to obtain a digital hash</a:t>
            </a:r>
          </a:p>
          <a:p>
            <a:pPr eaLnBrk="1" hangingPunct="1"/>
            <a:r>
              <a:rPr lang="en-US" altLang="en-US"/>
              <a:t>Understand employee compliance investigations</a:t>
            </a:r>
            <a:endParaRPr lang="en-US"/>
          </a:p>
        </p:txBody>
      </p:sp>
    </p:spTree>
    <p:extLst>
      <p:ext uri="{BB962C8B-B14F-4D97-AF65-F5344CB8AC3E}">
        <p14:creationId val="1824391185"/>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079F7CB8-AAF3-5F73-923E-B70F661B3D8B}"/>
              </a:ext>
            </a:extLst>
          </p:cNvPr>
          <p:cNvSpPr>
            <a:spLocks noGrp="1"/>
          </p:cNvSpPr>
          <p:nvPr>
            <p:ph type="title"/>
          </p:nvPr>
        </p:nvSpPr>
        <p:spPr/>
        <p:txBody>
          <a:bodyPr/>
          <a:lstStyle/>
          <a:p>
            <a:r>
              <a:rPr lang="en-US"/>
              <a:t>Identifying Digital Evidence</a:t>
            </a:r>
          </a:p>
        </p:txBody>
      </p:sp>
      <p:sp>
        <p:nvSpPr>
          <p:cNvPr id="2" name="Content Placeholder 1">
            <a:extLst>
              <a:ext uri="{FF2B5EF4-FFF2-40B4-BE49-F238E27FC236}">
                <a16:creationId xmlns:a16="http://schemas.microsoft.com/office/drawing/2014/main" id="{DEDB33C4-6A6E-8776-1667-7A3403B3162E}"/>
              </a:ext>
            </a:extLst>
          </p:cNvPr>
          <p:cNvSpPr>
            <a:spLocks noGrp="1"/>
          </p:cNvSpPr>
          <p:nvPr>
            <p:ph idx="1"/>
          </p:nvPr>
        </p:nvSpPr>
        <p:spPr>
          <a:xfrm>
            <a:off x="476843" y="1825625"/>
            <a:ext cx="6128775" cy="4351338"/>
          </a:xfrm>
        </p:spPr>
        <p:txBody>
          <a:bodyPr/>
          <a:lstStyle/>
          <a:p>
            <a:r>
              <a:rPr lang="en-US"/>
              <a:t>Digital evidence can be any information stored or transmitted in digital form</a:t>
            </a:r>
          </a:p>
          <a:p>
            <a:r>
              <a:rPr lang="en-US"/>
              <a:t> There is a distinction between "real computer evidence" and "hearsay computer evidence“, while you can prove an email being sent or opened by a logged in use user, you cannot always verify the email's contents. </a:t>
            </a:r>
            <a:br>
              <a:rPr lang="en-US"/>
            </a:br>
            <a:endParaRPr lang="en-US"/>
          </a:p>
        </p:txBody>
      </p:sp>
      <p:pic>
        <p:nvPicPr>
          <p:cNvPr id="1026" name="Picture 2" descr="Hearsay Admissibility: R v Bradshaw | Wilson Criminal Defence">
            <a:extLst>
              <a:ext uri="{FF2B5EF4-FFF2-40B4-BE49-F238E27FC236}">
                <a16:creationId xmlns:a16="http://schemas.microsoft.com/office/drawing/2014/main" id="{07F38F51-1AB9-FAC4-4897-E42B92036D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05618" y="1451885"/>
            <a:ext cx="5586382" cy="465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1236012441"/>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E84E5B2-9620-BD63-2A30-2F8956120576}"/>
              </a:ext>
            </a:extLst>
          </p:cNvPr>
          <p:cNvSpPr>
            <a:spLocks noGrp="1"/>
          </p:cNvSpPr>
          <p:nvPr>
            <p:ph type="title"/>
          </p:nvPr>
        </p:nvSpPr>
        <p:spPr/>
        <p:txBody>
          <a:bodyPr/>
          <a:lstStyle/>
          <a:p>
            <a:r>
              <a:rPr lang="en-US"/>
              <a:t>Understanding Rules of Evidence (3 of 4)</a:t>
            </a:r>
          </a:p>
        </p:txBody>
      </p:sp>
      <p:sp>
        <p:nvSpPr>
          <p:cNvPr id="2" name="Content Placeholder 1">
            <a:extLst>
              <a:ext uri="{FF2B5EF4-FFF2-40B4-BE49-F238E27FC236}">
                <a16:creationId xmlns:a16="http://schemas.microsoft.com/office/drawing/2014/main" id="{F4F0BE11-2624-B34E-5C45-0F723CE68EF2}"/>
              </a:ext>
            </a:extLst>
          </p:cNvPr>
          <p:cNvSpPr>
            <a:spLocks noGrp="1"/>
          </p:cNvSpPr>
          <p:nvPr>
            <p:ph idx="1"/>
          </p:nvPr>
        </p:nvSpPr>
        <p:spPr>
          <a:xfrm>
            <a:off x="476843" y="1697456"/>
            <a:ext cx="11241915" cy="4351338"/>
          </a:xfrm>
        </p:spPr>
        <p:txBody>
          <a:bodyPr/>
          <a:lstStyle/>
          <a:p>
            <a:pPr eaLnBrk="1" hangingPunct="1"/>
            <a:r>
              <a:rPr lang="en-US" altLang="en-US" b="1"/>
              <a:t>Computer-generated records </a:t>
            </a:r>
            <a:r>
              <a:rPr lang="en-US" altLang="en-US"/>
              <a:t>are data the system maintains such as system log files and proxy server logs</a:t>
            </a:r>
          </a:p>
          <a:p>
            <a:pPr eaLnBrk="1" hangingPunct="1"/>
            <a:r>
              <a:rPr lang="en-US" altLang="en-US" b="1"/>
              <a:t>Computer-stored records </a:t>
            </a:r>
            <a:r>
              <a:rPr lang="en-US" altLang="en-US"/>
              <a:t>are data that a person creates and saves on a digital device</a:t>
            </a:r>
          </a:p>
          <a:p>
            <a:pPr eaLnBrk="1" hangingPunct="1"/>
            <a:r>
              <a:rPr lang="en-US" altLang="en-US"/>
              <a:t>Computer-generated records are considered authentic if the program that created the output is functioning correctly</a:t>
            </a:r>
          </a:p>
          <a:p>
            <a:r>
              <a:rPr lang="en-US"/>
              <a:t>A computer programmer doesn't need to testify to authenticate records. The witness must have firsthand knowledge of relevant facts and understand the purpose of the tools used, like MD5, but not their inner workings.</a:t>
            </a:r>
            <a:r>
              <a:rPr lang="en-US" altLang="en-US"/>
              <a:t> </a:t>
            </a:r>
          </a:p>
          <a:p>
            <a:pPr eaLnBrk="1" hangingPunct="1"/>
            <a:endParaRPr lang="en-US" altLang="en-US"/>
          </a:p>
          <a:p>
            <a:endParaRPr lang="en-US"/>
          </a:p>
        </p:txBody>
      </p:sp>
    </p:spTree>
    <p:extLst>
      <p:ext uri="{BB962C8B-B14F-4D97-AF65-F5344CB8AC3E}">
        <p14:creationId val="3245476710"/>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AE9B5FE3-5F2B-9CF1-1E4E-27088842DEA4}"/>
            </a:ext>
          </a:extLst>
        </p:cNvPr>
        <p:cNvGrpSpPr/>
        <p:nvPr/>
      </p:nvGrpSpPr>
      <p:grpSpPr>
        <a:xfrm>
          <a:off x="0" y="0"/>
          <a:ext cx="0" cy="0"/>
        </a:xfrm>
      </p:grpSpPr>
      <p:sp>
        <p:nvSpPr>
          <p:cNvPr id="3" name="Title 2">
            <a:extLst>
              <a:ext uri="{FF2B5EF4-FFF2-40B4-BE49-F238E27FC236}">
                <a16:creationId xmlns:a16="http://schemas.microsoft.com/office/drawing/2014/main" id="{5695EE52-D437-4318-945E-5497C629D488}"/>
              </a:ext>
            </a:extLst>
          </p:cNvPr>
          <p:cNvSpPr>
            <a:spLocks noGrp="1"/>
          </p:cNvSpPr>
          <p:nvPr>
            <p:ph type="title"/>
          </p:nvPr>
        </p:nvSpPr>
        <p:spPr/>
        <p:txBody>
          <a:bodyPr/>
          <a:lstStyle/>
          <a:p>
            <a:r>
              <a:rPr lang="en-US"/>
              <a:t>Understanding Rules of Evidence (1 of 3)</a:t>
            </a:r>
          </a:p>
        </p:txBody>
      </p:sp>
      <p:sp>
        <p:nvSpPr>
          <p:cNvPr id="2" name="Content Placeholder 1">
            <a:extLst>
              <a:ext uri="{FF2B5EF4-FFF2-40B4-BE49-F238E27FC236}">
                <a16:creationId xmlns:a16="http://schemas.microsoft.com/office/drawing/2014/main" id="{C6765DAC-DF8A-D9B2-21E3-ABF6639E069E}"/>
              </a:ext>
            </a:extLst>
          </p:cNvPr>
          <p:cNvSpPr>
            <a:spLocks noGrp="1"/>
          </p:cNvSpPr>
          <p:nvPr>
            <p:ph idx="1"/>
          </p:nvPr>
        </p:nvSpPr>
        <p:spPr>
          <a:xfrm>
            <a:off x="476843" y="1630776"/>
            <a:ext cx="11119147" cy="4418017"/>
          </a:xfrm>
        </p:spPr>
        <p:txBody>
          <a:bodyPr/>
          <a:lstStyle/>
          <a:p>
            <a:r>
              <a:rPr lang="en-US" altLang="en-US"/>
              <a:t>One test to prove that computer-stored records are authentic is to demonstrate that a specific person created the records</a:t>
            </a:r>
          </a:p>
          <a:p>
            <a:r>
              <a:rPr lang="en-US"/>
              <a:t>Identifying the creator of digital evidence can be challenging, as records from slack space or unallocated disk space often lack metadata, and the same applies to anonymous emails or text messages.</a:t>
            </a:r>
            <a:endParaRPr lang="en-US" altLang="en-US"/>
          </a:p>
        </p:txBody>
      </p:sp>
    </p:spTree>
    <p:extLst>
      <p:ext uri="{BB962C8B-B14F-4D97-AF65-F5344CB8AC3E}">
        <p14:creationId val="449566183"/>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(5 of 5)</a:t>
            </a:r>
            <a:endParaRPr lang="en-US" sz="4000" b="0" u="none" strike="noStrike">
              <a:solidFill>
                <a:schemeClr val="dk1"/>
              </a:solidFill>
              <a:effectLst/>
              <a:uFillTx/>
              <a:latin typeface="Calibri"/>
            </a:endParaRPr>
          </a:p>
        </p:txBody>
      </p:sp>
      <p:sp>
        <p:nvSpPr>
          <p:cNvPr id="146" name="PlaceHolder 2"/>
          <p:cNvSpPr>
            <a:spLocks noGrp="1"/>
          </p:cNvSpPr>
          <p:nvPr>
            <p:ph/>
          </p:nvPr>
        </p:nvSpPr>
        <p:spPr>
          <a:xfrm>
            <a:off x="477000" y="1690560"/>
            <a:ext cx="11241720" cy="4485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Windows does not keep track of bad sectors, but Linux does in an inode called the </a:t>
            </a:r>
            <a:r>
              <a:rPr lang="en-US" sz="2400" b="1" u="none" strike="noStrike">
                <a:solidFill>
                  <a:schemeClr val="dk1"/>
                </a:solidFill>
                <a:effectLst/>
                <a:uFillTx/>
                <a:latin typeface="Work Sans"/>
              </a:rPr>
              <a:t>the bad block</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Some forensics tools ignore the bad block but It is possible to hide information in these supposedly “bad” sectors.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To find bad blocks on a Linux computer, use the </a:t>
            </a:r>
            <a:r>
              <a:rPr lang="en-US" sz="2400" b="1" u="none" strike="noStrike">
                <a:solidFill>
                  <a:schemeClr val="dk1"/>
                </a:solidFill>
                <a:effectLst/>
                <a:uFillTx/>
                <a:latin typeface="Courier New"/>
              </a:rPr>
              <a:t>badblocks </a:t>
            </a:r>
            <a:r>
              <a:rPr lang="en-US" sz="2400" b="0" u="none" strike="noStrike">
                <a:solidFill>
                  <a:schemeClr val="dk1"/>
                </a:solidFill>
                <a:effectLst/>
                <a:uFillTx/>
                <a:latin typeface="Work Sans"/>
              </a:rPr>
              <a:t>command (you must log in as root to use)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Linux includes two other commands that supply bad block information:</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1" u="none" strike="noStrike">
                <a:solidFill>
                  <a:schemeClr val="dk1"/>
                </a:solidFill>
                <a:effectLst/>
                <a:uFillTx/>
                <a:latin typeface="Courier New"/>
              </a:rPr>
              <a:t>mke2fs </a:t>
            </a:r>
            <a:r>
              <a:rPr lang="en-US" sz="2400" b="0" u="none" strike="noStrike">
                <a:solidFill>
                  <a:schemeClr val="dk1"/>
                </a:solidFill>
                <a:effectLst/>
                <a:uFillTx/>
                <a:latin typeface="Work Sans"/>
              </a:rPr>
              <a:t>and </a:t>
            </a:r>
            <a:r>
              <a:rPr lang="en-US" sz="2400" b="1" u="none" strike="noStrike">
                <a:solidFill>
                  <a:schemeClr val="dk1"/>
                </a:solidFill>
                <a:effectLst/>
                <a:uFillTx/>
                <a:latin typeface="Courier New"/>
              </a:rPr>
              <a:t>e2fsck</a:t>
            </a:r>
            <a:r>
              <a:rPr lang="en-US" sz="2400" b="0" u="none" strike="noStrike">
                <a:solidFill>
                  <a:schemeClr val="dk1"/>
                </a:solidFill>
                <a:effectLst/>
                <a:uFillTx/>
                <a:latin typeface="Work Sans"/>
              </a:rPr>
              <a:t> – they include safeguards that prevent them from overwriting important information</a:t>
            </a:r>
            <a:endParaRPr lang="en-US" sz="2400" b="0" u="none" strike="noStrike">
              <a:solidFill>
                <a:schemeClr val="dk1"/>
              </a:solidFill>
              <a:effectLst/>
              <a:uFillTx/>
              <a:latin typeface="Work Sans"/>
            </a:endParaRPr>
          </a:p>
        </p:txBody>
      </p:sp>
    </p:spTree>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5439D3C5-589D-0D7B-51F6-AE2AAFDBB12C}"/>
            </a:ext>
          </a:extLst>
        </p:cNvPr>
        <p:cNvGrpSpPr/>
        <p:nvPr/>
      </p:nvGrpSpPr>
      <p:grpSpPr>
        <a:xfrm>
          <a:off x="0" y="0"/>
          <a:ext cx="0" cy="0"/>
        </a:xfrm>
      </p:grpSpPr>
      <p:sp>
        <p:nvSpPr>
          <p:cNvPr id="3" name="Title 2">
            <a:extLst>
              <a:ext uri="{FF2B5EF4-FFF2-40B4-BE49-F238E27FC236}">
                <a16:creationId xmlns:a16="http://schemas.microsoft.com/office/drawing/2014/main" id="{75A0F034-F0E9-0E95-0DB7-66D682AEEFBD}"/>
              </a:ext>
            </a:extLst>
          </p:cNvPr>
          <p:cNvSpPr>
            <a:spLocks noGrp="1"/>
          </p:cNvSpPr>
          <p:nvPr>
            <p:ph type="title"/>
          </p:nvPr>
        </p:nvSpPr>
        <p:spPr>
          <a:xfrm>
            <a:off x="476843" y="473245"/>
            <a:ext cx="11241915" cy="1217447"/>
          </a:xfrm>
        </p:spPr>
        <p:txBody>
          <a:bodyPr anchor="t">
            <a:normAutofit/>
          </a:bodyPr>
          <a:lstStyle/>
          <a:p>
            <a:r>
              <a:rPr lang="en-US"/>
              <a:t>Understanding Rules of Evidence (2 of 3)</a:t>
            </a:r>
          </a:p>
        </p:txBody>
      </p:sp>
      <p:sp>
        <p:nvSpPr>
          <p:cNvPr id="2" name="Content Placeholder 1">
            <a:extLst>
              <a:ext uri="{FF2B5EF4-FFF2-40B4-BE49-F238E27FC236}">
                <a16:creationId xmlns:a16="http://schemas.microsoft.com/office/drawing/2014/main" id="{15EEC2C2-EF31-E59D-2BC4-34F6DDB12A78}"/>
              </a:ext>
            </a:extLst>
          </p:cNvPr>
          <p:cNvSpPr>
            <a:spLocks noGrp="1"/>
          </p:cNvSpPr>
          <p:nvPr>
            <p:ph sz="half" idx="1"/>
          </p:nvPr>
        </p:nvSpPr>
        <p:spPr>
          <a:xfrm>
            <a:off x="476842" y="1825625"/>
            <a:ext cx="5316855" cy="4351338"/>
          </a:xfrm>
        </p:spPr>
        <p:txBody>
          <a:bodyPr>
            <a:normAutofit lnSpcReduction="10000"/>
          </a:bodyPr>
          <a:lstStyle/>
          <a:p>
            <a:r>
              <a:rPr lang="en-US"/>
              <a:t>In February 2005, the BTK strangler sent a floppy disk to FOX News, claiming police couldn’t trace him. Forensic analysis revealed the name of a church and a user named Dennis, leading to Dennis Rader, the church president. </a:t>
            </a:r>
          </a:p>
          <a:p>
            <a:r>
              <a:rPr lang="en-US"/>
              <a:t>With enough evidence, he was arrested, confessed to 10 murders, and was sentenced to 10 life terms.</a:t>
            </a:r>
          </a:p>
        </p:txBody>
      </p:sp>
      <p:pic>
        <p:nvPicPr>
          <p:cNvPr id="2052" name="Picture 4" descr="What The Notorious BTK Strangler Said About Murdering His First Victims">
            <a:extLst>
              <a:ext uri="{FF2B5EF4-FFF2-40B4-BE49-F238E27FC236}">
                <a16:creationId xmlns:a16="http://schemas.microsoft.com/office/drawing/2014/main" id="{934D7818-E2F4-7314-7D3B-EFE6C683CF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93697" y="2079386"/>
            <a:ext cx="6275882" cy="3569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2988870182"/>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E84E5B2-9620-BD63-2A30-2F8956120576}"/>
              </a:ext>
            </a:extLst>
          </p:cNvPr>
          <p:cNvSpPr>
            <a:spLocks noGrp="1"/>
          </p:cNvSpPr>
          <p:nvPr>
            <p:ph type="title"/>
          </p:nvPr>
        </p:nvSpPr>
        <p:spPr/>
        <p:txBody>
          <a:bodyPr/>
          <a:lstStyle/>
          <a:p>
            <a:r>
              <a:rPr lang="en-US"/>
              <a:t>Understanding Rules of Evidence (3 of 3)</a:t>
            </a:r>
          </a:p>
        </p:txBody>
      </p:sp>
      <p:sp>
        <p:nvSpPr>
          <p:cNvPr id="2" name="Content Placeholder 1">
            <a:extLst>
              <a:ext uri="{FF2B5EF4-FFF2-40B4-BE49-F238E27FC236}">
                <a16:creationId xmlns:a16="http://schemas.microsoft.com/office/drawing/2014/main" id="{F4F0BE11-2624-B34E-5C45-0F723CE68EF2}"/>
              </a:ext>
            </a:extLst>
          </p:cNvPr>
          <p:cNvSpPr>
            <a:spLocks noGrp="1"/>
          </p:cNvSpPr>
          <p:nvPr>
            <p:ph idx="1"/>
          </p:nvPr>
        </p:nvSpPr>
        <p:spPr>
          <a:xfrm>
            <a:off x="476843" y="1697456"/>
            <a:ext cx="11241915" cy="4351338"/>
          </a:xfrm>
        </p:spPr>
        <p:txBody>
          <a:bodyPr/>
          <a:lstStyle/>
          <a:p>
            <a:pPr eaLnBrk="1" hangingPunct="1"/>
            <a:r>
              <a:rPr lang="en-US" altLang="en-US"/>
              <a:t>To prove the content of a written document, recording, or photograph, ordinarily the original file is required</a:t>
            </a:r>
          </a:p>
          <a:p>
            <a:pPr eaLnBrk="1" hangingPunct="1"/>
            <a:r>
              <a:rPr lang="en-US" altLang="en-US"/>
              <a:t>A duplicate can be used instead of the original when it is produced by the same impression as the original</a:t>
            </a:r>
          </a:p>
          <a:p>
            <a:pPr eaLnBrk="1" hangingPunct="1"/>
            <a:r>
              <a:rPr lang="en-US" altLang="en-US"/>
              <a:t>As long as bit-stream copies of data are created and maintained properly, the copies can be admitted in court</a:t>
            </a:r>
          </a:p>
          <a:p>
            <a:pPr lvl="1"/>
            <a:r>
              <a:rPr lang="en-US" altLang="en-US"/>
              <a:t>Although they aren’t considered the best evidence</a:t>
            </a:r>
          </a:p>
          <a:p>
            <a:pPr eaLnBrk="1" hangingPunct="1"/>
            <a:endParaRPr lang="en-US" altLang="en-US"/>
          </a:p>
          <a:p>
            <a:endParaRPr lang="en-US"/>
          </a:p>
        </p:txBody>
      </p:sp>
    </p:spTree>
    <p:extLst>
      <p:ext uri="{BB962C8B-B14F-4D97-AF65-F5344CB8AC3E}">
        <p14:creationId val="3770240073"/>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F01372C3-A9A4-4872-6E40-E23E7674E5E5}"/>
              </a:ext>
            </a:extLst>
          </p:cNvPr>
          <p:cNvSpPr>
            <a:spLocks noGrp="1"/>
          </p:cNvSpPr>
          <p:nvPr>
            <p:ph type="title"/>
          </p:nvPr>
        </p:nvSpPr>
        <p:spPr/>
        <p:txBody>
          <a:bodyPr/>
          <a:lstStyle/>
          <a:p>
            <a:r>
              <a:rPr lang="en-US"/>
              <a:t>Collecting Evidence at Private-Sector Incident Scenes (1 of 3)</a:t>
            </a:r>
          </a:p>
        </p:txBody>
      </p:sp>
      <p:sp>
        <p:nvSpPr>
          <p:cNvPr id="2" name="Content Placeholder 1">
            <a:extLst>
              <a:ext uri="{FF2B5EF4-FFF2-40B4-BE49-F238E27FC236}">
                <a16:creationId xmlns:a16="http://schemas.microsoft.com/office/drawing/2014/main" id="{BC70721C-75FD-4A59-45AB-3F1E3C677A28}"/>
              </a:ext>
            </a:extLst>
          </p:cNvPr>
          <p:cNvSpPr>
            <a:spLocks noGrp="1"/>
          </p:cNvSpPr>
          <p:nvPr>
            <p:ph idx="1"/>
          </p:nvPr>
        </p:nvSpPr>
        <p:spPr/>
        <p:txBody>
          <a:bodyPr/>
          <a:lstStyle/>
          <a:p>
            <a:pPr eaLnBrk="1" hangingPunct="1"/>
            <a:r>
              <a:rPr lang="en-US" altLang="en-US"/>
              <a:t>Private-sector organizations include small to medium businesses, large corporations, and non-government organizations (NGOs)</a:t>
            </a:r>
          </a:p>
          <a:p>
            <a:pPr eaLnBrk="1" hangingPunct="1"/>
            <a:r>
              <a:rPr lang="en-US" altLang="en-US"/>
              <a:t>NGO must comply with country laws</a:t>
            </a:r>
          </a:p>
          <a:p>
            <a:pPr eaLnBrk="1" hangingPunct="1"/>
            <a:r>
              <a:rPr lang="en-US" altLang="en-US"/>
              <a:t>Internet service providers (ISPs) and communication companies fall in a special category </a:t>
            </a:r>
          </a:p>
          <a:p>
            <a:pPr lvl="1"/>
            <a:r>
              <a:rPr lang="en-US" altLang="en-US"/>
              <a:t>They can investigate computer abuse committed by their employees, but not by customers</a:t>
            </a:r>
          </a:p>
          <a:p>
            <a:pPr lvl="1" eaLnBrk="1" hangingPunct="1"/>
            <a:r>
              <a:rPr lang="en-US"/>
              <a:t>In certain emergency situations, such as discovering a bomb threat in an email, ISPs may be required to investigate customer activities.</a:t>
            </a:r>
            <a:endParaRPr lang="en-US" altLang="en-US"/>
          </a:p>
        </p:txBody>
      </p:sp>
    </p:spTree>
    <p:extLst>
      <p:ext uri="{BB962C8B-B14F-4D97-AF65-F5344CB8AC3E}">
        <p14:creationId val="3977071009"/>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F01372C3-A9A4-4872-6E40-E23E7674E5E5}"/>
              </a:ext>
            </a:extLst>
          </p:cNvPr>
          <p:cNvSpPr>
            <a:spLocks noGrp="1"/>
          </p:cNvSpPr>
          <p:nvPr>
            <p:ph type="title"/>
          </p:nvPr>
        </p:nvSpPr>
        <p:spPr/>
        <p:txBody>
          <a:bodyPr/>
          <a:lstStyle/>
          <a:p>
            <a:r>
              <a:rPr lang="en-US"/>
              <a:t>Collecting Evidence at Private-Sector Incident Scenes (2 of 3)</a:t>
            </a:r>
          </a:p>
        </p:txBody>
      </p:sp>
      <p:sp>
        <p:nvSpPr>
          <p:cNvPr id="2" name="Content Placeholder 1">
            <a:extLst>
              <a:ext uri="{FF2B5EF4-FFF2-40B4-BE49-F238E27FC236}">
                <a16:creationId xmlns:a16="http://schemas.microsoft.com/office/drawing/2014/main" id="{BC70721C-75FD-4A59-45AB-3F1E3C677A28}"/>
              </a:ext>
            </a:extLst>
          </p:cNvPr>
          <p:cNvSpPr>
            <a:spLocks noGrp="1"/>
          </p:cNvSpPr>
          <p:nvPr>
            <p:ph idx="1"/>
          </p:nvPr>
        </p:nvSpPr>
        <p:spPr/>
        <p:txBody>
          <a:bodyPr/>
          <a:lstStyle/>
          <a:p>
            <a:pPr eaLnBrk="1" hangingPunct="1"/>
            <a:r>
              <a:rPr lang="en-US" altLang="en-US"/>
              <a:t>Investigating and controlling evidence is much easier than crime scenes</a:t>
            </a:r>
          </a:p>
          <a:p>
            <a:pPr eaLnBrk="1" hangingPunct="1"/>
            <a:r>
              <a:rPr lang="en-US" altLang="en-US"/>
              <a:t>A corporate policy allows to conduct covert surveillance with little or no cause, </a:t>
            </a:r>
          </a:p>
          <a:p>
            <a:pPr eaLnBrk="1" hangingPunct="1"/>
            <a:endParaRPr lang="en-US" altLang="en-US"/>
          </a:p>
        </p:txBody>
      </p:sp>
    </p:spTree>
    <p:extLst>
      <p:ext uri="{BB962C8B-B14F-4D97-AF65-F5344CB8AC3E}">
        <p14:creationId val="1237825990"/>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F01372C3-A9A4-4872-6E40-E23E7674E5E5}"/>
              </a:ext>
            </a:extLst>
          </p:cNvPr>
          <p:cNvSpPr>
            <a:spLocks noGrp="1"/>
          </p:cNvSpPr>
          <p:nvPr>
            <p:ph type="title"/>
          </p:nvPr>
        </p:nvSpPr>
        <p:spPr/>
        <p:txBody>
          <a:bodyPr/>
          <a:lstStyle/>
          <a:p>
            <a:r>
              <a:rPr lang="en-US"/>
              <a:t>Collecting Evidence at Private-Sector Incident Scenes (3 of 3)</a:t>
            </a:r>
          </a:p>
        </p:txBody>
      </p:sp>
      <p:sp>
        <p:nvSpPr>
          <p:cNvPr id="2" name="Content Placeholder 1">
            <a:extLst>
              <a:ext uri="{FF2B5EF4-FFF2-40B4-BE49-F238E27FC236}">
                <a16:creationId xmlns:a16="http://schemas.microsoft.com/office/drawing/2014/main" id="{BC70721C-75FD-4A59-45AB-3F1E3C677A28}"/>
              </a:ext>
            </a:extLst>
          </p:cNvPr>
          <p:cNvSpPr>
            <a:spLocks noGrp="1"/>
          </p:cNvSpPr>
          <p:nvPr>
            <p:ph idx="1"/>
          </p:nvPr>
        </p:nvSpPr>
        <p:spPr/>
        <p:txBody>
          <a:bodyPr/>
          <a:lstStyle/>
          <a:p>
            <a:pPr eaLnBrk="1" hangingPunct="1"/>
            <a:r>
              <a:rPr lang="en-US" altLang="en-US"/>
              <a:t>If you discover evidence of a crime during a company policy investigation, take the following steps:</a:t>
            </a:r>
          </a:p>
          <a:p>
            <a:pPr lvl="1" eaLnBrk="1" hangingPunct="1"/>
            <a:r>
              <a:rPr lang="en-US" altLang="en-US"/>
              <a:t>Determine whether the incident meets the elements of criminal law</a:t>
            </a:r>
          </a:p>
          <a:p>
            <a:pPr lvl="1" eaLnBrk="1" hangingPunct="1"/>
            <a:r>
              <a:rPr lang="en-US" altLang="en-US"/>
              <a:t>Inform management of the incident</a:t>
            </a:r>
          </a:p>
          <a:p>
            <a:pPr lvl="1" eaLnBrk="1" hangingPunct="1"/>
            <a:r>
              <a:rPr lang="en-US" altLang="en-US"/>
              <a:t>Stop your investigation to make sure you don’t violate restrictions on obtaining evidence</a:t>
            </a:r>
          </a:p>
          <a:p>
            <a:pPr lvl="1" eaLnBrk="1" hangingPunct="1"/>
            <a:r>
              <a:rPr lang="en-US" altLang="en-US"/>
              <a:t>Work with the corporate attorney on how to respond to a police request for more information</a:t>
            </a:r>
          </a:p>
          <a:p>
            <a:pPr eaLnBrk="1" hangingPunct="1"/>
            <a:endParaRPr lang="en-US" altLang="en-US"/>
          </a:p>
        </p:txBody>
      </p:sp>
    </p:spTree>
    <p:extLst>
      <p:ext uri="{BB962C8B-B14F-4D97-AF65-F5344CB8AC3E}">
        <p14:creationId val="1191598468"/>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5-1</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Which of the following file types are considered computer-generated records? (Choose all that apply.)</a:t>
            </a:r>
          </a:p>
          <a:p>
            <a:pPr marL="457200" indent="-457200">
              <a:buAutoNum type="alphaLcPeriod"/>
            </a:pPr>
            <a:r>
              <a:rPr lang="en-US"/>
              <a:t>A database file that contains customer addresses</a:t>
            </a:r>
          </a:p>
          <a:p>
            <a:pPr marL="457200" indent="-457200">
              <a:buAutoNum type="alphaLcPeriod"/>
            </a:pPr>
            <a:r>
              <a:rPr lang="en-US"/>
              <a:t>System user login data</a:t>
            </a:r>
          </a:p>
          <a:p>
            <a:pPr marL="457200" indent="-457200">
              <a:buAutoNum type="alphaLcPeriod"/>
            </a:pPr>
            <a:r>
              <a:rPr lang="en-US"/>
              <a:t>Files created using Microsoft Office</a:t>
            </a:r>
          </a:p>
          <a:p>
            <a:pPr marL="457200" indent="-457200">
              <a:buAutoNum type="alphaLcPeriod"/>
            </a:pPr>
            <a:r>
              <a:rPr lang="en-US"/>
              <a:t>Internet proxy logs</a:t>
            </a:r>
          </a:p>
          <a:p>
            <a:pPr marL="0" indent="0">
              <a:buNone/>
            </a:pPr>
            <a:endParaRPr lang="en-US"/>
          </a:p>
        </p:txBody>
      </p:sp>
    </p:spTree>
    <p:extLst>
      <p:ext uri="{BB962C8B-B14F-4D97-AF65-F5344CB8AC3E}">
        <p14:creationId val="3683800090"/>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5-1: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Which of the following file types are considered computer-generated records? (Choose all that apply.)</a:t>
            </a:r>
          </a:p>
          <a:p>
            <a:pPr marL="0" indent="0">
              <a:buNone/>
            </a:pPr>
            <a:r>
              <a:rPr lang="en-US" b="1"/>
              <a:t>Answer: b. </a:t>
            </a:r>
            <a:r>
              <a:rPr lang="en-US"/>
              <a:t>System user login data; </a:t>
            </a:r>
            <a:r>
              <a:rPr lang="en-US" b="1"/>
              <a:t>d. </a:t>
            </a:r>
            <a:r>
              <a:rPr lang="en-US"/>
              <a:t>Internet proxy logs</a:t>
            </a:r>
          </a:p>
          <a:p>
            <a:pPr marL="0" indent="0">
              <a:buNone/>
            </a:pPr>
            <a:r>
              <a:rPr lang="en-US"/>
              <a:t>Any data file (such as a system log file or a proxy server log) produced and maintained by the computer’s operating system is a computer-generated record. These types of files are output generated from a computer process or algorithm, not usually data a person creates.</a:t>
            </a:r>
          </a:p>
        </p:txBody>
      </p:sp>
    </p:spTree>
    <p:extLst>
      <p:ext uri="{BB962C8B-B14F-4D97-AF65-F5344CB8AC3E}">
        <p14:creationId val="3889104735"/>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D927A4-434B-E2AA-77DE-8C66081E2FD5}"/>
              </a:ext>
            </a:extLst>
          </p:cNvPr>
          <p:cNvSpPr>
            <a:spLocks noGrp="1"/>
          </p:cNvSpPr>
          <p:nvPr>
            <p:ph type="title"/>
          </p:nvPr>
        </p:nvSpPr>
        <p:spPr/>
        <p:txBody>
          <a:bodyPr/>
          <a:lstStyle/>
          <a:p>
            <a:r>
              <a:rPr lang="en-US"/>
              <a:t>Preparing to Acquire Digital Evidence</a:t>
            </a:r>
          </a:p>
        </p:txBody>
      </p:sp>
      <p:sp>
        <p:nvSpPr>
          <p:cNvPr id="2" name="Content Placeholder 1">
            <a:extLst>
              <a:ext uri="{FF2B5EF4-FFF2-40B4-BE49-F238E27FC236}">
                <a16:creationId xmlns:a16="http://schemas.microsoft.com/office/drawing/2014/main" id="{0FA0D5B6-B3A2-DAB6-25CA-6B196C9714D6}"/>
              </a:ext>
            </a:extLst>
          </p:cNvPr>
          <p:cNvSpPr>
            <a:spLocks noGrp="1"/>
          </p:cNvSpPr>
          <p:nvPr>
            <p:ph idx="1"/>
          </p:nvPr>
        </p:nvSpPr>
        <p:spPr/>
        <p:txBody>
          <a:bodyPr/>
          <a:lstStyle/>
          <a:p>
            <a:pPr eaLnBrk="1" hangingPunct="1"/>
            <a:r>
              <a:rPr lang="en-US" altLang="en-US"/>
              <a:t>Ask your supervisor or senior forensics examiner in your organization the following questions:</a:t>
            </a:r>
          </a:p>
          <a:p>
            <a:pPr lvl="1" eaLnBrk="1" hangingPunct="1"/>
            <a:r>
              <a:rPr lang="en-US" altLang="en-US" sz="2200"/>
              <a:t>Do you need to take the entire computer and all peripherals and media in the immediate area?</a:t>
            </a:r>
          </a:p>
          <a:p>
            <a:pPr lvl="1" eaLnBrk="1" hangingPunct="1"/>
            <a:r>
              <a:rPr lang="en-US" altLang="en-US" sz="2200"/>
              <a:t>How will you protect the computer and media while transporting them to your lab?</a:t>
            </a:r>
          </a:p>
          <a:p>
            <a:pPr lvl="1" eaLnBrk="1" hangingPunct="1"/>
            <a:r>
              <a:rPr lang="en-US" altLang="en-US" sz="2200"/>
              <a:t>Is the computer powered on when you arrive?</a:t>
            </a:r>
          </a:p>
          <a:p>
            <a:pPr lvl="1" eaLnBrk="1" hangingPunct="1"/>
            <a:r>
              <a:rPr lang="en-US" altLang="en-US" sz="2200"/>
              <a:t>Is the suspect you’re investigating in the immediate area of the computer?</a:t>
            </a:r>
          </a:p>
          <a:p>
            <a:pPr lvl="1" eaLnBrk="1" hangingPunct="1"/>
            <a:r>
              <a:rPr lang="en-US" altLang="en-US" sz="2200"/>
              <a:t>Is it possible the suspect damaged or destroyed the computer, peripherals, or media?</a:t>
            </a:r>
          </a:p>
          <a:p>
            <a:endParaRPr lang="en-US"/>
          </a:p>
        </p:txBody>
      </p:sp>
    </p:spTree>
    <p:extLst>
      <p:ext uri="{BB962C8B-B14F-4D97-AF65-F5344CB8AC3E}">
        <p14:creationId val="3500964161"/>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B2FCD7-5E67-5AC3-DC72-E2D257E936B6}"/>
              </a:ext>
            </a:extLst>
          </p:cNvPr>
          <p:cNvSpPr>
            <a:spLocks noGrp="1"/>
          </p:cNvSpPr>
          <p:nvPr>
            <p:ph type="title"/>
          </p:nvPr>
        </p:nvSpPr>
        <p:spPr/>
        <p:txBody>
          <a:bodyPr/>
          <a:lstStyle/>
          <a:p>
            <a:r>
              <a:rPr lang="en-US"/>
              <a:t>Processing Incident or Crime Scenes (1 of 4)</a:t>
            </a:r>
          </a:p>
        </p:txBody>
      </p:sp>
      <p:sp>
        <p:nvSpPr>
          <p:cNvPr id="2" name="Content Placeholder 1">
            <a:extLst>
              <a:ext uri="{FF2B5EF4-FFF2-40B4-BE49-F238E27FC236}">
                <a16:creationId xmlns:a16="http://schemas.microsoft.com/office/drawing/2014/main" id="{17151616-6157-6E78-09D4-CF697E8D6539}"/>
              </a:ext>
            </a:extLst>
          </p:cNvPr>
          <p:cNvSpPr>
            <a:spLocks noGrp="1"/>
          </p:cNvSpPr>
          <p:nvPr>
            <p:ph idx="1"/>
          </p:nvPr>
        </p:nvSpPr>
        <p:spPr/>
        <p:txBody>
          <a:bodyPr/>
          <a:lstStyle/>
          <a:p>
            <a:r>
              <a:rPr lang="en-US" altLang="en-US"/>
              <a:t>The following guidelines offer suggestions on how to process a scene:</a:t>
            </a:r>
          </a:p>
          <a:p>
            <a:pPr lvl="1"/>
            <a:r>
              <a:rPr lang="en-US" altLang="en-US"/>
              <a:t>Keep a journal to document your activities</a:t>
            </a:r>
          </a:p>
          <a:p>
            <a:pPr lvl="1"/>
            <a:r>
              <a:rPr lang="en-US" altLang="en-US"/>
              <a:t>Secure the scene</a:t>
            </a:r>
          </a:p>
          <a:p>
            <a:pPr lvl="2"/>
            <a:r>
              <a:rPr lang="en-US" altLang="en-US" sz="2200"/>
              <a:t>Remove people who are not part of the investigation</a:t>
            </a:r>
          </a:p>
          <a:p>
            <a:pPr lvl="1"/>
            <a:r>
              <a:rPr lang="en-US" altLang="en-US"/>
              <a:t>Take video and still recordings of the area around the computer</a:t>
            </a:r>
            <a:endParaRPr lang="en-US" altLang="en-US" sz="1800"/>
          </a:p>
          <a:p>
            <a:pPr lvl="1"/>
            <a:r>
              <a:rPr lang="en-US" altLang="en-US"/>
              <a:t>Sketch the incident or crime scene</a:t>
            </a:r>
          </a:p>
          <a:p>
            <a:pPr lvl="1"/>
            <a:r>
              <a:rPr lang="en-US" altLang="en-US"/>
              <a:t>Check the state of computers as soon as possible</a:t>
            </a:r>
          </a:p>
          <a:p>
            <a:endParaRPr lang="en-US"/>
          </a:p>
        </p:txBody>
      </p:sp>
    </p:spTree>
    <p:extLst>
      <p:ext uri="{BB962C8B-B14F-4D97-AF65-F5344CB8AC3E}">
        <p14:creationId val="141876720"/>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B2FCD7-5E67-5AC3-DC72-E2D257E936B6}"/>
              </a:ext>
            </a:extLst>
          </p:cNvPr>
          <p:cNvSpPr>
            <a:spLocks noGrp="1"/>
          </p:cNvSpPr>
          <p:nvPr>
            <p:ph type="title"/>
          </p:nvPr>
        </p:nvSpPr>
        <p:spPr/>
        <p:txBody>
          <a:bodyPr/>
          <a:lstStyle/>
          <a:p>
            <a:r>
              <a:rPr lang="en-US"/>
              <a:t>Processing Incident or Crime Scenes (2 of 4)</a:t>
            </a:r>
          </a:p>
        </p:txBody>
      </p:sp>
      <p:sp>
        <p:nvSpPr>
          <p:cNvPr id="2" name="Content Placeholder 1">
            <a:extLst>
              <a:ext uri="{FF2B5EF4-FFF2-40B4-BE49-F238E27FC236}">
                <a16:creationId xmlns:a16="http://schemas.microsoft.com/office/drawing/2014/main" id="{17151616-6157-6E78-09D4-CF697E8D6539}"/>
              </a:ext>
            </a:extLst>
          </p:cNvPr>
          <p:cNvSpPr>
            <a:spLocks noGrp="1"/>
          </p:cNvSpPr>
          <p:nvPr>
            <p:ph idx="1"/>
          </p:nvPr>
        </p:nvSpPr>
        <p:spPr/>
        <p:txBody>
          <a:bodyPr/>
          <a:lstStyle/>
          <a:p>
            <a:r>
              <a:rPr lang="en-US" altLang="en-US"/>
              <a:t>The following guidelines offer suggestions on how to process a scene (continued):</a:t>
            </a:r>
          </a:p>
          <a:p>
            <a:pPr lvl="1" eaLnBrk="1" hangingPunct="1"/>
            <a:r>
              <a:rPr lang="en-US" altLang="en-US"/>
              <a:t>Save data from current applications as safely as possible</a:t>
            </a:r>
          </a:p>
          <a:p>
            <a:pPr lvl="1" eaLnBrk="1" hangingPunct="1"/>
            <a:r>
              <a:rPr lang="en-US" altLang="en-US"/>
              <a:t>Record all active windows or shell sessions</a:t>
            </a:r>
          </a:p>
          <a:p>
            <a:pPr lvl="1" eaLnBrk="1" hangingPunct="1"/>
            <a:r>
              <a:rPr lang="en-US" altLang="en-US"/>
              <a:t>Make notes of everything you do when copying data from a live suspect computer</a:t>
            </a:r>
          </a:p>
          <a:p>
            <a:pPr lvl="1" eaLnBrk="1" hangingPunct="1"/>
            <a:r>
              <a:rPr lang="en-US" altLang="en-US"/>
              <a:t>Close applications and shut down the computer</a:t>
            </a:r>
          </a:p>
          <a:p>
            <a:endParaRPr lang="en-US"/>
          </a:p>
        </p:txBody>
      </p:sp>
    </p:spTree>
    <p:extLst>
      <p:ext uri="{BB962C8B-B14F-4D97-AF65-F5344CB8AC3E}">
        <p14:creationId val="3501945985"/>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Hard Links and Symbolic Links (1 of 2)</a:t>
            </a:r>
            <a:endParaRPr lang="en-US" sz="4000" b="0" u="none" strike="noStrike">
              <a:solidFill>
                <a:schemeClr val="dk1"/>
              </a:solidFill>
              <a:effectLst/>
              <a:uFillTx/>
              <a:latin typeface="Calibri"/>
            </a:endParaRPr>
          </a:p>
        </p:txBody>
      </p:sp>
      <p:sp>
        <p:nvSpPr>
          <p:cNvPr id="148"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a:t>
            </a:r>
            <a:r>
              <a:rPr lang="en-US" sz="2400" b="1" u="none" strike="noStrike">
                <a:solidFill>
                  <a:schemeClr val="dk1"/>
                </a:solidFill>
                <a:effectLst/>
                <a:uFillTx/>
                <a:latin typeface="Work Sans"/>
              </a:rPr>
              <a:t> hard link </a:t>
            </a:r>
            <a:r>
              <a:rPr lang="en-US" sz="2400" b="0" u="none" strike="noStrike">
                <a:solidFill>
                  <a:schemeClr val="dk1"/>
                </a:solidFill>
                <a:effectLst/>
                <a:uFillTx/>
                <a:latin typeface="Work Sans"/>
              </a:rPr>
              <a:t>is a pointer that allows accessing the same file by different file names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Use the </a:t>
            </a:r>
            <a:r>
              <a:rPr lang="en-US" sz="2200" b="0" u="none" strike="noStrike">
                <a:solidFill>
                  <a:schemeClr val="dk1"/>
                </a:solidFill>
                <a:effectLst/>
                <a:uFillTx/>
                <a:latin typeface="Courier New"/>
              </a:rPr>
              <a:t>ln </a:t>
            </a:r>
            <a:r>
              <a:rPr lang="en-US" sz="2200" b="0" u="none" strike="noStrike">
                <a:solidFill>
                  <a:schemeClr val="dk1"/>
                </a:solidFill>
                <a:effectLst/>
                <a:uFillTx/>
                <a:latin typeface="Work Sans"/>
              </a:rPr>
              <a:t>command to create a hard link, it must be in the same volume</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link count </a:t>
            </a:r>
            <a:r>
              <a:rPr lang="en-US" sz="2400" b="0" u="none" strike="noStrike">
                <a:solidFill>
                  <a:schemeClr val="dk1"/>
                </a:solidFill>
                <a:effectLst/>
                <a:uFillTx/>
                <a:latin typeface="Work Sans"/>
              </a:rPr>
              <a:t>is a field inside each inode that specifies the number of hard links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symbolic link </a:t>
            </a:r>
            <a:r>
              <a:rPr lang="en-US" sz="2400" b="0" u="none" strike="noStrike">
                <a:solidFill>
                  <a:schemeClr val="dk1"/>
                </a:solidFill>
                <a:effectLst/>
                <a:uFillTx/>
                <a:latin typeface="Work Sans"/>
              </a:rPr>
              <a:t>is a pointer to another file, and they aren’t included in the link count</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Also known as soft links or symlinks</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Can point to items on other drives or other parts of the network</a:t>
            </a:r>
            <a:endParaRPr lang="en-US" sz="2200" b="0" u="none" strike="noStrike">
              <a:solidFill>
                <a:schemeClr val="dk1"/>
              </a:solidFill>
              <a:effectLst/>
              <a:uFillTx/>
              <a:latin typeface="Work Sans"/>
            </a:endParaRPr>
          </a:p>
        </p:txBody>
      </p:sp>
    </p:spTree>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B2FCD7-5E67-5AC3-DC72-E2D257E936B6}"/>
              </a:ext>
            </a:extLst>
          </p:cNvPr>
          <p:cNvSpPr>
            <a:spLocks noGrp="1"/>
          </p:cNvSpPr>
          <p:nvPr>
            <p:ph type="title"/>
          </p:nvPr>
        </p:nvSpPr>
        <p:spPr/>
        <p:txBody>
          <a:bodyPr/>
          <a:lstStyle/>
          <a:p>
            <a:r>
              <a:rPr lang="en-US"/>
              <a:t>Processing Incident or Crime Scenes (3 of 4)</a:t>
            </a:r>
          </a:p>
        </p:txBody>
      </p:sp>
      <p:sp>
        <p:nvSpPr>
          <p:cNvPr id="2" name="Content Placeholder 1">
            <a:extLst>
              <a:ext uri="{FF2B5EF4-FFF2-40B4-BE49-F238E27FC236}">
                <a16:creationId xmlns:a16="http://schemas.microsoft.com/office/drawing/2014/main" id="{17151616-6157-6E78-09D4-CF697E8D6539}"/>
              </a:ext>
            </a:extLst>
          </p:cNvPr>
          <p:cNvSpPr>
            <a:spLocks noGrp="1"/>
          </p:cNvSpPr>
          <p:nvPr>
            <p:ph idx="1"/>
          </p:nvPr>
        </p:nvSpPr>
        <p:spPr/>
        <p:txBody>
          <a:bodyPr/>
          <a:lstStyle/>
          <a:p>
            <a:r>
              <a:rPr lang="en-US" altLang="en-US"/>
              <a:t>Complete processing the scene, following these steps:</a:t>
            </a:r>
          </a:p>
          <a:p>
            <a:pPr lvl="1"/>
            <a:r>
              <a:rPr lang="en-US" altLang="en-US" sz="2200"/>
              <a:t>Assign one person to collect and log all evidence</a:t>
            </a:r>
          </a:p>
          <a:p>
            <a:pPr lvl="1"/>
            <a:r>
              <a:rPr lang="en-US" altLang="en-US" sz="2200"/>
              <a:t>Tag all evidence you collect with the current date and time, serial numbers or unique features, make and model, and the name of the person who collected it</a:t>
            </a:r>
          </a:p>
          <a:p>
            <a:pPr lvl="1"/>
            <a:r>
              <a:rPr lang="en-US" altLang="en-US" sz="2200"/>
              <a:t>Maintain two separate logs of collected evidence</a:t>
            </a:r>
          </a:p>
          <a:p>
            <a:pPr lvl="1"/>
            <a:r>
              <a:rPr lang="en-US" altLang="en-US" sz="2200"/>
              <a:t>Maintain constant control of the collected evidence and the crime or incident scene</a:t>
            </a:r>
          </a:p>
        </p:txBody>
      </p:sp>
    </p:spTree>
    <p:extLst>
      <p:ext uri="{BB962C8B-B14F-4D97-AF65-F5344CB8AC3E}">
        <p14:creationId val="3779629462"/>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B2FCD7-5E67-5AC3-DC72-E2D257E936B6}"/>
              </a:ext>
            </a:extLst>
          </p:cNvPr>
          <p:cNvSpPr>
            <a:spLocks noGrp="1"/>
          </p:cNvSpPr>
          <p:nvPr>
            <p:ph type="title"/>
          </p:nvPr>
        </p:nvSpPr>
        <p:spPr/>
        <p:txBody>
          <a:bodyPr/>
          <a:lstStyle/>
          <a:p>
            <a:r>
              <a:rPr lang="en-US"/>
              <a:t>Processing Incident or Crime Scenes (4 of 4)</a:t>
            </a:r>
          </a:p>
        </p:txBody>
      </p:sp>
      <p:sp>
        <p:nvSpPr>
          <p:cNvPr id="2" name="Content Placeholder 1">
            <a:extLst>
              <a:ext uri="{FF2B5EF4-FFF2-40B4-BE49-F238E27FC236}">
                <a16:creationId xmlns:a16="http://schemas.microsoft.com/office/drawing/2014/main" id="{17151616-6157-6E78-09D4-CF697E8D6539}"/>
              </a:ext>
            </a:extLst>
          </p:cNvPr>
          <p:cNvSpPr>
            <a:spLocks noGrp="1"/>
          </p:cNvSpPr>
          <p:nvPr>
            <p:ph idx="1"/>
          </p:nvPr>
        </p:nvSpPr>
        <p:spPr/>
        <p:txBody>
          <a:bodyPr/>
          <a:lstStyle/>
          <a:p>
            <a:r>
              <a:rPr lang="en-US" altLang="en-US"/>
              <a:t>Look for information related to the investigation</a:t>
            </a:r>
          </a:p>
          <a:p>
            <a:pPr lvl="1"/>
            <a:r>
              <a:rPr lang="en-US" altLang="en-US" sz="2200"/>
              <a:t>Passwords, passphrases, PINs, bank accounts</a:t>
            </a:r>
          </a:p>
          <a:p>
            <a:r>
              <a:rPr lang="en-US" altLang="en-US"/>
              <a:t>Collect as much personal information as possible about the suspect or victim</a:t>
            </a:r>
          </a:p>
          <a:p>
            <a:r>
              <a:rPr lang="en-US" altLang="en-US"/>
              <a:t>Collect documentation and media related to the investigation</a:t>
            </a:r>
          </a:p>
          <a:p>
            <a:pPr lvl="1"/>
            <a:r>
              <a:rPr lang="en-US" altLang="en-US" sz="2200"/>
              <a:t>Hardware, software, backup media, documentation, manuals</a:t>
            </a:r>
          </a:p>
        </p:txBody>
      </p:sp>
    </p:spTree>
    <p:extLst>
      <p:ext uri="{BB962C8B-B14F-4D97-AF65-F5344CB8AC3E}">
        <p14:creationId val="3695785336"/>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96D6F5E-DB59-FD2B-AFE5-A3CA4C2AD30C}"/>
              </a:ext>
            </a:extLst>
          </p:cNvPr>
          <p:cNvSpPr>
            <a:spLocks noGrp="1"/>
          </p:cNvSpPr>
          <p:nvPr>
            <p:ph type="title"/>
          </p:nvPr>
        </p:nvSpPr>
        <p:spPr/>
        <p:txBody>
          <a:bodyPr/>
          <a:lstStyle/>
          <a:p>
            <a:r>
              <a:rPr lang="en-US"/>
              <a:t>Special Situation Needs</a:t>
            </a:r>
          </a:p>
        </p:txBody>
      </p:sp>
      <p:sp>
        <p:nvSpPr>
          <p:cNvPr id="2" name="Content Placeholder 1">
            <a:extLst>
              <a:ext uri="{FF2B5EF4-FFF2-40B4-BE49-F238E27FC236}">
                <a16:creationId xmlns:a16="http://schemas.microsoft.com/office/drawing/2014/main" id="{74716C8F-FEA8-858D-2244-407E3AB34F6F}"/>
              </a:ext>
            </a:extLst>
          </p:cNvPr>
          <p:cNvSpPr>
            <a:spLocks noGrp="1"/>
          </p:cNvSpPr>
          <p:nvPr>
            <p:ph idx="1"/>
          </p:nvPr>
        </p:nvSpPr>
        <p:spPr/>
        <p:txBody>
          <a:bodyPr/>
          <a:lstStyle/>
          <a:p>
            <a:r>
              <a:rPr lang="en-US"/>
              <a:t>When seizing digital evidence from a crime or incident scene it may be necessary to keep a suspect’s computer powered on before processing it and shutting it down</a:t>
            </a:r>
          </a:p>
          <a:p>
            <a:r>
              <a:rPr lang="en-US"/>
              <a:t>There is a special device that will allow you to disconnect power and allow a computer to continue running</a:t>
            </a:r>
          </a:p>
          <a:p>
            <a:pPr lvl="1"/>
            <a:r>
              <a:rPr lang="en-US"/>
              <a:t>The device is WiebeTech HotPlug Field Kit</a:t>
            </a:r>
          </a:p>
          <a:p>
            <a:r>
              <a:rPr lang="en-US"/>
              <a:t>WiebeTech also sells the Mouse Jiggler MJ-3, which will prevent the screen saver that might be password protected from starting</a:t>
            </a:r>
          </a:p>
        </p:txBody>
      </p:sp>
    </p:spTree>
    <p:extLst>
      <p:ext uri="{BB962C8B-B14F-4D97-AF65-F5344CB8AC3E}">
        <p14:creationId val="2498621538"/>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ED5B399-782F-6B64-C196-E345480C0450}"/>
              </a:ext>
            </a:extLst>
          </p:cNvPr>
          <p:cNvSpPr>
            <a:spLocks noGrp="1"/>
          </p:cNvSpPr>
          <p:nvPr>
            <p:ph type="title"/>
          </p:nvPr>
        </p:nvSpPr>
        <p:spPr/>
        <p:txBody>
          <a:bodyPr/>
          <a:lstStyle/>
          <a:p>
            <a:r>
              <a:rPr lang="en-US"/>
              <a:t>Archiving of Digital Evidence (1 of 2)</a:t>
            </a:r>
          </a:p>
        </p:txBody>
      </p:sp>
      <p:sp>
        <p:nvSpPr>
          <p:cNvPr id="2" name="Content Placeholder 1">
            <a:extLst>
              <a:ext uri="{FF2B5EF4-FFF2-40B4-BE49-F238E27FC236}">
                <a16:creationId xmlns:a16="http://schemas.microsoft.com/office/drawing/2014/main" id="{ED7CD0CE-40BA-AC18-FD64-2E60D7962E40}"/>
              </a:ext>
            </a:extLst>
          </p:cNvPr>
          <p:cNvSpPr>
            <a:spLocks noGrp="1"/>
          </p:cNvSpPr>
          <p:nvPr>
            <p:ph idx="1"/>
          </p:nvPr>
        </p:nvSpPr>
        <p:spPr>
          <a:xfrm>
            <a:off x="476844" y="1825625"/>
            <a:ext cx="9281754" cy="4351338"/>
          </a:xfrm>
        </p:spPr>
        <p:txBody>
          <a:bodyPr/>
          <a:lstStyle/>
          <a:p>
            <a:pPr eaLnBrk="1" hangingPunct="1"/>
            <a:r>
              <a:rPr lang="en-US" altLang="en-US"/>
              <a:t>The media you use to store digital evidence usually depends on how long you need to keep it</a:t>
            </a:r>
          </a:p>
          <a:p>
            <a:pPr eaLnBrk="1" hangingPunct="1"/>
            <a:r>
              <a:rPr lang="en-US" altLang="en-US"/>
              <a:t>CDs, DVDs have a shelf-life of 5 to 10 years</a:t>
            </a:r>
          </a:p>
          <a:p>
            <a:pPr eaLnBrk="1" hangingPunct="1"/>
            <a:r>
              <a:rPr lang="en-US" altLang="en-US"/>
              <a:t>For large quantities of digital evidence, use magnetic tapes</a:t>
            </a:r>
          </a:p>
          <a:p>
            <a:pPr lvl="1"/>
            <a:r>
              <a:rPr lang="en-US" altLang="en-US"/>
              <a:t>4-mm DAT, DLT, and Super DLT tape cartridges</a:t>
            </a:r>
          </a:p>
          <a:p>
            <a:pPr lvl="1"/>
            <a:r>
              <a:rPr lang="en-US" altLang="en-US"/>
              <a:t>The typical life span of a DLT is over 50 years</a:t>
            </a:r>
          </a:p>
          <a:p>
            <a:pPr lvl="1"/>
            <a:r>
              <a:rPr lang="en-US" altLang="en-US"/>
              <a:t>Low cost </a:t>
            </a:r>
          </a:p>
          <a:p>
            <a:pPr lvl="1" eaLnBrk="1" hangingPunct="1"/>
            <a:r>
              <a:rPr lang="en-US" altLang="en-US"/>
              <a:t>A disadvantage of tape is slow read and write speeds</a:t>
            </a:r>
          </a:p>
          <a:p>
            <a:endParaRPr lang="en-US"/>
          </a:p>
        </p:txBody>
      </p:sp>
      <p:pic>
        <p:nvPicPr>
          <p:cNvPr id="4098" name="Picture 2" descr="Fuji LTO Ultrium 9 - 18TB / 45TB - Tapes">
            <a:extLst>
              <a:ext uri="{FF2B5EF4-FFF2-40B4-BE49-F238E27FC236}">
                <a16:creationId xmlns:a16="http://schemas.microsoft.com/office/drawing/2014/main" id="{4DD5C9E1-97F0-3C13-027E-CFE00010C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518" t="20000" r="17475" b="18848"/>
          <a:stretch>
            <a:fillRect/>
          </a:stretch>
        </p:blipFill>
        <p:spPr bwMode="auto">
          <a:xfrm>
            <a:off x="9805159" y="3686175"/>
            <a:ext cx="2171981" cy="23299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UJIFILM LTO ULTRIUM 9 Tape, 18 TB (45 ...">
            <a:extLst>
              <a:ext uri="{FF2B5EF4-FFF2-40B4-BE49-F238E27FC236}">
                <a16:creationId xmlns:a16="http://schemas.microsoft.com/office/drawing/2014/main" id="{7C45F914-A33F-B0E7-70F0-9D63DF3120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39118" y="1367092"/>
            <a:ext cx="2268002" cy="231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237241787"/>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ED5B399-782F-6B64-C196-E345480C0450}"/>
              </a:ext>
            </a:extLst>
          </p:cNvPr>
          <p:cNvSpPr>
            <a:spLocks noGrp="1"/>
          </p:cNvSpPr>
          <p:nvPr>
            <p:ph type="title"/>
          </p:nvPr>
        </p:nvSpPr>
        <p:spPr/>
        <p:txBody>
          <a:bodyPr/>
          <a:lstStyle/>
          <a:p>
            <a:r>
              <a:rPr lang="en-US"/>
              <a:t>Archiving of Digital Evidence (2 of 2)</a:t>
            </a:r>
          </a:p>
        </p:txBody>
      </p:sp>
      <p:sp>
        <p:nvSpPr>
          <p:cNvPr id="2" name="Content Placeholder 1">
            <a:extLst>
              <a:ext uri="{FF2B5EF4-FFF2-40B4-BE49-F238E27FC236}">
                <a16:creationId xmlns:a16="http://schemas.microsoft.com/office/drawing/2014/main" id="{ED7CD0CE-40BA-AC18-FD64-2E60D7962E40}"/>
              </a:ext>
            </a:extLst>
          </p:cNvPr>
          <p:cNvSpPr>
            <a:spLocks noGrp="1"/>
          </p:cNvSpPr>
          <p:nvPr>
            <p:ph idx="1"/>
          </p:nvPr>
        </p:nvSpPr>
        <p:spPr>
          <a:xfrm>
            <a:off x="476843" y="1825625"/>
            <a:ext cx="8597267" cy="4351338"/>
          </a:xfrm>
        </p:spPr>
        <p:txBody>
          <a:bodyPr/>
          <a:lstStyle/>
          <a:p>
            <a:pPr eaLnBrk="1" hangingPunct="1"/>
            <a:r>
              <a:rPr lang="en-US" altLang="en-US"/>
              <a:t>M-Disc optical media is an option for digital evidence that needs to be stored for a very long time</a:t>
            </a:r>
          </a:p>
          <a:p>
            <a:pPr lvl="1"/>
            <a:r>
              <a:rPr lang="en-US" altLang="en-US"/>
              <a:t>Storage capacity ranges from 4.7 to 100 GB</a:t>
            </a:r>
          </a:p>
          <a:p>
            <a:pPr lvl="1"/>
            <a:r>
              <a:rPr lang="en-US" altLang="en-US"/>
              <a:t>Manufacturer states that it has a shelf-life of over 1,000 years</a:t>
            </a:r>
          </a:p>
          <a:p>
            <a:r>
              <a:rPr lang="en-US" altLang="en-US"/>
              <a:t>For all data preservation needs, be sure to make two copies of every image to prevent data loss</a:t>
            </a:r>
          </a:p>
          <a:p>
            <a:r>
              <a:rPr lang="en-US" altLang="en-US"/>
              <a:t>If practical, use different tools to create the two images</a:t>
            </a:r>
          </a:p>
          <a:p>
            <a:endParaRPr lang="en-US"/>
          </a:p>
        </p:txBody>
      </p:sp>
      <p:pic>
        <p:nvPicPr>
          <p:cNvPr id="8" name="Picture 7">
            <a:extLst>
              <a:ext uri="{FF2B5EF4-FFF2-40B4-BE49-F238E27FC236}">
                <a16:creationId xmlns:a16="http://schemas.microsoft.com/office/drawing/2014/main" id="{EC59E7A0-F0E5-A71D-209F-0B89BB53A830}"/>
              </a:ext>
            </a:extLst>
          </p:cNvPr>
          <p:cNvPicPr>
            <a:picLocks noChangeAspect="1"/>
          </p:cNvPicPr>
          <p:nvPr/>
        </p:nvPicPr>
        <p:blipFill>
          <a:blip r:embed="rId2"/>
          <a:stretch>
            <a:fillRect/>
          </a:stretch>
        </p:blipFill>
        <p:spPr>
          <a:xfrm>
            <a:off x="8893002" y="2331354"/>
            <a:ext cx="3138925" cy="3200846"/>
          </a:xfrm>
          <a:prstGeom prst="rect">
            <a:avLst/>
          </a:prstGeom>
        </p:spPr>
      </p:pic>
    </p:spTree>
    <p:extLst>
      <p:ext uri="{BB962C8B-B14F-4D97-AF65-F5344CB8AC3E}">
        <p14:creationId val="3214469153"/>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C535E99F-A15D-03AE-6112-3DA32534F879}"/>
              </a:ext>
            </a:extLst>
          </p:cNvPr>
          <p:cNvSpPr>
            <a:spLocks noGrp="1"/>
          </p:cNvSpPr>
          <p:nvPr>
            <p:ph type="title"/>
          </p:nvPr>
        </p:nvSpPr>
        <p:spPr/>
        <p:txBody>
          <a:bodyPr/>
          <a:lstStyle/>
          <a:p>
            <a:r>
              <a:rPr lang="en-US"/>
              <a:t>Obtaining a Digital Hash</a:t>
            </a:r>
          </a:p>
        </p:txBody>
      </p:sp>
      <p:sp>
        <p:nvSpPr>
          <p:cNvPr id="2" name="Content Placeholder 1">
            <a:extLst>
              <a:ext uri="{FF2B5EF4-FFF2-40B4-BE49-F238E27FC236}">
                <a16:creationId xmlns:a16="http://schemas.microsoft.com/office/drawing/2014/main" id="{958BCE0B-D3E0-77F6-2D6D-DA2BEBBD70CF}"/>
              </a:ext>
            </a:extLst>
          </p:cNvPr>
          <p:cNvSpPr>
            <a:spLocks noGrp="1"/>
          </p:cNvSpPr>
          <p:nvPr>
            <p:ph idx="1"/>
          </p:nvPr>
        </p:nvSpPr>
        <p:spPr>
          <a:xfrm>
            <a:off x="475041" y="1525941"/>
            <a:ext cx="11848973" cy="4552671"/>
          </a:xfrm>
        </p:spPr>
        <p:txBody>
          <a:bodyPr/>
          <a:lstStyle/>
          <a:p>
            <a:pPr eaLnBrk="1" hangingPunct="1"/>
            <a:r>
              <a:rPr lang="en-US" altLang="en-US"/>
              <a:t>In both MD5 and SHA-1, collisions have occurred, despite flaws in MD5</a:t>
            </a:r>
            <a:br>
              <a:rPr lang="en-US" altLang="en-US"/>
            </a:br>
            <a:r>
              <a:rPr lang="en-US" altLang="en-US"/>
              <a:t> and SHA, both are still used for validating digital evidence</a:t>
            </a:r>
          </a:p>
          <a:p>
            <a:r>
              <a:rPr lang="en-US" altLang="en-US" b="1" err="1"/>
              <a:t>nonkeyed hash set </a:t>
            </a:r>
            <a:r>
              <a:rPr lang="en-US" altLang="en-US"/>
              <a:t>used by most digital forensics tools</a:t>
            </a:r>
            <a:endParaRPr lang="en-US" altLang="en-US" b="1"/>
          </a:p>
          <a:p>
            <a:pPr lvl="1" eaLnBrk="1" hangingPunct="1"/>
            <a:r>
              <a:rPr lang="en-US"/>
              <a:t>It can identify known files such as executable programs or viruses </a:t>
            </a:r>
            <a:br>
              <a:rPr lang="en-US"/>
            </a:br>
            <a:r>
              <a:rPr lang="en-US"/>
              <a:t>that hide themselves by changing their names (even if a file’s name</a:t>
            </a:r>
            <a:br>
              <a:rPr lang="en-US"/>
            </a:br>
            <a:r>
              <a:rPr lang="en-US"/>
              <a:t> and extension change, the hash value doesn’t )</a:t>
            </a:r>
            <a:endParaRPr lang="en-US" altLang="en-US"/>
          </a:p>
          <a:p>
            <a:pPr eaLnBrk="1" hangingPunct="1"/>
            <a:r>
              <a:rPr lang="en-US" altLang="en-US"/>
              <a:t>A </a:t>
            </a:r>
            <a:r>
              <a:rPr lang="en-US" altLang="en-US" b="1"/>
              <a:t>keyed hash set </a:t>
            </a:r>
            <a:r>
              <a:rPr lang="en-US" altLang="en-US"/>
              <a:t>is created by an encryption utility’s secret key</a:t>
            </a:r>
          </a:p>
          <a:p>
            <a:pPr lvl="1"/>
            <a:r>
              <a:rPr lang="en-US" altLang="en-US"/>
              <a:t>You can use the secret key to create a unique hash value for a file</a:t>
            </a:r>
          </a:p>
          <a:p>
            <a:r>
              <a:rPr lang="en-US" altLang="en-US"/>
              <a:t>Hashing offers a fast way to compare files </a:t>
            </a:r>
            <a:r>
              <a:rPr lang="en-US" altLang="en-US" sz="2000"/>
              <a:t>(rather than byte-by-byte comparison)</a:t>
            </a:r>
            <a:endParaRPr lang="en-US"/>
          </a:p>
        </p:txBody>
      </p:sp>
    </p:spTree>
    <p:extLst>
      <p:ext uri="{BB962C8B-B14F-4D97-AF65-F5344CB8AC3E}">
        <p14:creationId val="2424449532"/>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5-2</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For cases that might require retention of digital evidence longer than 10 years, which of the following media types should you consider using?</a:t>
            </a:r>
          </a:p>
          <a:p>
            <a:pPr marL="457200" indent="-457200">
              <a:buAutoNum type="alphaLcPeriod"/>
            </a:pPr>
            <a:r>
              <a:rPr lang="en-US"/>
              <a:t>Optical media such as CDs or DVDs</a:t>
            </a:r>
          </a:p>
          <a:p>
            <a:pPr marL="457200" indent="-457200">
              <a:buAutoNum type="alphaLcPeriod"/>
            </a:pPr>
            <a:r>
              <a:rPr lang="en-US"/>
              <a:t>Secondary memory media such as hard disk drives</a:t>
            </a:r>
          </a:p>
          <a:p>
            <a:pPr marL="457200" indent="-457200">
              <a:buAutoNum type="alphaLcPeriod"/>
            </a:pPr>
            <a:r>
              <a:rPr lang="en-US"/>
              <a:t>Flash-based media such as solid-state drives</a:t>
            </a:r>
          </a:p>
          <a:p>
            <a:pPr marL="457200" indent="-457200">
              <a:buAutoNum type="alphaLcPeriod"/>
            </a:pPr>
            <a:r>
              <a:rPr lang="en-US"/>
              <a:t>Magnetic tape media such as DLT</a:t>
            </a:r>
          </a:p>
        </p:txBody>
      </p:sp>
    </p:spTree>
    <p:extLst>
      <p:ext uri="{BB962C8B-B14F-4D97-AF65-F5344CB8AC3E}">
        <p14:creationId val="622453247"/>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5-2: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For cases that might require retention of digital evidence longer than 10 years, which of the following media types should you consider using?</a:t>
            </a:r>
          </a:p>
          <a:p>
            <a:pPr marL="0" indent="0">
              <a:buNone/>
            </a:pPr>
            <a:r>
              <a:rPr lang="en-US" b="1"/>
              <a:t>Answer: d. </a:t>
            </a:r>
            <a:r>
              <a:rPr lang="en-US"/>
              <a:t>Magnetic tape media such as DLT</a:t>
            </a:r>
          </a:p>
          <a:p>
            <a:pPr marL="0" indent="0">
              <a:buNone/>
            </a:pPr>
            <a:r>
              <a:rPr lang="en-US" sz="2200"/>
              <a:t>Of all data storage media, magnetic tapes, such as DLT, can maintain data integrity the longest. The typical lifespan of a DLT tape is over 50 years, which makes this media ideal for saving important case data. Optical media, such as CDs and DVDs, can deteriorate after 5 to 10 years. Most manufacturers will warranty solid-state drives for 10 years; however, the manufacturers will only replace the drive, not the data, if the drive fails</a:t>
            </a:r>
          </a:p>
        </p:txBody>
      </p:sp>
    </p:spTree>
    <p:extLst>
      <p:ext uri="{BB962C8B-B14F-4D97-AF65-F5344CB8AC3E}">
        <p14:creationId val="2829668065"/>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1966DE8-7575-4696-B84F-B4DD0C822D6A}"/>
              </a:ext>
            </a:extLst>
          </p:cNvPr>
          <p:cNvSpPr>
            <a:spLocks noGrp="1"/>
          </p:cNvSpPr>
          <p:nvPr>
            <p:ph type="ctrTitle"/>
          </p:nvPr>
        </p:nvSpPr>
        <p:spPr/>
        <p:txBody>
          <a:bodyPr/>
          <a:lstStyle/>
          <a:p>
            <a:r>
              <a:rPr lang="en-US"/>
              <a:t>Guide to Computer Forensics and Investigations, 7e</a:t>
            </a:r>
          </a:p>
        </p:txBody>
      </p:sp>
      <p:sp>
        <p:nvSpPr>
          <p:cNvPr id="4" name="Subtitle 3">
            <a:extLst>
              <a:ext uri="{FF2B5EF4-FFF2-40B4-BE49-F238E27FC236}">
                <a16:creationId xmlns:a16="http://schemas.microsoft.com/office/drawing/2014/main" id="{81DDBEBE-99BA-45B9-B4E5-D18D90F7A983}"/>
              </a:ext>
            </a:extLst>
          </p:cNvPr>
          <p:cNvSpPr>
            <a:spLocks noGrp="1"/>
          </p:cNvSpPr>
          <p:nvPr>
            <p:ph type="subTitle" idx="1"/>
          </p:nvPr>
        </p:nvSpPr>
        <p:spPr/>
        <p:txBody>
          <a:bodyPr/>
          <a:lstStyle/>
          <a:p>
            <a:r>
              <a:rPr lang="en-US"/>
              <a:t>Module 4: Data Acquisition</a:t>
            </a:r>
          </a:p>
        </p:txBody>
      </p:sp>
      <p:pic>
        <p:nvPicPr>
          <p:cNvPr id="7" name="Picture Placeholder 6">
            <a:extLst>
              <a:ext uri="{FF2B5EF4-FFF2-40B4-BE49-F238E27FC236}">
                <a16:creationId xmlns:a16="http://schemas.microsoft.com/office/drawing/2014/main" id="{E0F24CBE-606E-F53B-B6F0-17B364174585}"/>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tretch>
            <a:fillRect/>
          </a:stretch>
        </p:blipFill>
        <p:spPr>
          <a:xfrm>
            <a:off x="474663" y="808038"/>
            <a:ext cx="4713287" cy="5241925"/>
          </a:xfrm>
        </p:spPr>
      </p:pic>
      <p:sp>
        <p:nvSpPr>
          <p:cNvPr id="6" name="Copyright">
            <a:extLst>
              <a:ext uri="{FF2B5EF4-FFF2-40B4-BE49-F238E27FC236}">
                <a16:creationId xmlns:a16="http://schemas.microsoft.com/office/drawing/2014/main" id="{8CA6B67B-9490-477D-A112-06C22B6F8640}"/>
              </a:ext>
              <a:ext uri="{C183D7F6-B498-43B3-948B-1728B52AA6E4}">
                <adec:decorative xmlns:adec="http://schemas.microsoft.com/office/drawing/2017/decorative" val="1"/>
              </a:ext>
            </a:extLst>
          </p:cNvPr>
          <p:cNvSpPr txBox="1"/>
          <p:nvPr/>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4"/>
    </p:custDataLst>
    <p:extLst>
      <p:ext uri="{BB962C8B-B14F-4D97-AF65-F5344CB8AC3E}">
        <p14:creationId val="2293288057"/>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(1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a:t>
            </a:r>
          </a:p>
          <a:p>
            <a:pPr eaLnBrk="1" hangingPunct="1"/>
            <a:r>
              <a:rPr lang="en-US" altLang="en-US"/>
              <a:t>Describe digital evidence storage formats</a:t>
            </a:r>
          </a:p>
          <a:p>
            <a:pPr eaLnBrk="1" hangingPunct="1"/>
            <a:r>
              <a:rPr lang="en-US" altLang="en-US"/>
              <a:t>Understand how to plan for a digital forensics acquisition</a:t>
            </a:r>
          </a:p>
          <a:p>
            <a:pPr eaLnBrk="1" hangingPunct="1"/>
            <a:r>
              <a:rPr lang="en-US" altLang="en-US"/>
              <a:t>Describe contingency planning for data acquisitions</a:t>
            </a:r>
          </a:p>
          <a:p>
            <a:pPr eaLnBrk="1" hangingPunct="1"/>
            <a:r>
              <a:rPr lang="en-US" altLang="en-US"/>
              <a:t>Explain how to use acquisition tools</a:t>
            </a:r>
          </a:p>
          <a:p>
            <a:pPr eaLnBrk="1" hangingPunct="1"/>
            <a:r>
              <a:rPr lang="en-US" altLang="en-US"/>
              <a:t>Describe how to validate data acquisitions</a:t>
            </a:r>
          </a:p>
          <a:p>
            <a:endParaRPr lang="en-US"/>
          </a:p>
        </p:txBody>
      </p:sp>
    </p:spTree>
    <p:extLst>
      <p:ext uri="{BB962C8B-B14F-4D97-AF65-F5344CB8AC3E}">
        <p14:creationId val="614826646"/>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Hard Links and Symbolic Links (2 of 2)</a:t>
            </a:r>
            <a:endParaRPr lang="en-US" sz="4000" b="0" u="none" strike="noStrike">
              <a:solidFill>
                <a:schemeClr val="dk1"/>
              </a:solidFill>
              <a:effectLst/>
              <a:uFillTx/>
              <a:latin typeface="Calibri"/>
            </a:endParaRPr>
          </a:p>
        </p:txBody>
      </p:sp>
      <p:sp>
        <p:nvSpPr>
          <p:cNvPr id="150" name="TextBox 4"/>
          <p:cNvSpPr/>
          <p:nvPr/>
        </p:nvSpPr>
        <p:spPr>
          <a:xfrm>
            <a:off x="7315200" y="1905480"/>
            <a:ext cx="4294080" cy="19393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7-8</a:t>
            </a:r>
            <a:r>
              <a:rPr lang="en-US" sz="2400" b="0" u="none" strike="noStrike">
                <a:solidFill>
                  <a:schemeClr val="dk1"/>
                </a:solidFill>
                <a:effectLst/>
                <a:uFillTx/>
                <a:latin typeface="Work Sans"/>
              </a:rPr>
              <a:t>  Hard linked files with different file names</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51" name="Picture 5" descr="A schematic of a disk drive with three hard-linked files pointing to the same inode 23509. The inodes are as follows. Inode 1: forward slash, u s r, forward slash, r o r r y, forward slash, tracking, dot, d b. Inode 2: forward slash, usr, forward slash, john, forward slash, my data file, dot, d b. Inode 3: forward slash, u s r, forward slash, Diane, forward slash, company, dot, d b."/>
          <p:cNvPicPr/>
          <p:nvPr/>
        </p:nvPicPr>
        <p:blipFill>
          <a:blip r:embed="rId2"/>
          <a:stretch>
            <a:fillRect/>
          </a:stretch>
        </p:blipFill>
        <p:spPr>
          <a:xfrm>
            <a:off x="1348560" y="2197080"/>
            <a:ext cx="5378400" cy="2463480"/>
          </a:xfrm>
          <a:prstGeom prst="rect">
            <a:avLst/>
          </a:prstGeom>
          <a:noFill/>
          <a:ln w="0">
            <a:noFill/>
          </a:ln>
        </p:spPr>
      </p:pic>
    </p:spTree>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(2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 (continued):</a:t>
            </a:r>
          </a:p>
          <a:p>
            <a:pPr eaLnBrk="1" hangingPunct="1"/>
            <a:r>
              <a:rPr lang="en-US" altLang="en-US"/>
              <a:t>Describe RAID acquisition methods</a:t>
            </a:r>
          </a:p>
          <a:p>
            <a:pPr eaLnBrk="1" hangingPunct="1"/>
            <a:r>
              <a:rPr lang="en-US" altLang="en-US"/>
              <a:t>List other forensic tools available for data acquisitions</a:t>
            </a:r>
          </a:p>
          <a:p>
            <a:endParaRPr lang="en-US"/>
          </a:p>
        </p:txBody>
      </p:sp>
    </p:spTree>
    <p:extLst>
      <p:ext uri="{BB962C8B-B14F-4D97-AF65-F5344CB8AC3E}">
        <p14:creationId val="1824391185"/>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55234205-BAC3-FFEC-5EF3-6B4B6BA4BA76}"/>
            </a:ext>
          </a:extLst>
        </p:cNvPr>
        <p:cNvGrpSpPr/>
        <p:nvPr/>
      </p:nvGrpSpPr>
      <p:grpSpPr>
        <a:xfrm>
          <a:off x="0" y="0"/>
          <a:ext cx="0" cy="0"/>
        </a:xfrm>
      </p:grpSpPr>
      <p:sp>
        <p:nvSpPr>
          <p:cNvPr id="3" name="Title 2">
            <a:extLst>
              <a:ext uri="{FF2B5EF4-FFF2-40B4-BE49-F238E27FC236}">
                <a16:creationId xmlns:a16="http://schemas.microsoft.com/office/drawing/2014/main" id="{ADF7D93B-3162-8817-AAC9-91525D421C2E}"/>
              </a:ext>
            </a:extLst>
          </p:cNvPr>
          <p:cNvSpPr>
            <a:spLocks noGrp="1"/>
          </p:cNvSpPr>
          <p:nvPr>
            <p:ph type="title"/>
          </p:nvPr>
        </p:nvSpPr>
        <p:spPr/>
        <p:txBody>
          <a:bodyPr/>
          <a:lstStyle/>
          <a:p>
            <a:r>
              <a:rPr lang="en-US"/>
              <a:t>Understanding Storage Formats for Digital Evidence (1 of 2)</a:t>
            </a:r>
          </a:p>
        </p:txBody>
      </p:sp>
      <p:sp>
        <p:nvSpPr>
          <p:cNvPr id="2" name="Content Placeholder 1">
            <a:extLst>
              <a:ext uri="{FF2B5EF4-FFF2-40B4-BE49-F238E27FC236}">
                <a16:creationId xmlns:a16="http://schemas.microsoft.com/office/drawing/2014/main" id="{2BA3D782-B7E6-987D-264B-8C498B495A05}"/>
              </a:ext>
            </a:extLst>
          </p:cNvPr>
          <p:cNvSpPr>
            <a:spLocks noGrp="1"/>
          </p:cNvSpPr>
          <p:nvPr>
            <p:ph idx="1"/>
          </p:nvPr>
        </p:nvSpPr>
        <p:spPr/>
        <p:txBody>
          <a:bodyPr/>
          <a:lstStyle/>
          <a:p>
            <a:pPr eaLnBrk="1" hangingPunct="1"/>
            <a:r>
              <a:rPr lang="en-US" altLang="en-US"/>
              <a:t>Data in a forensics acquisition tool is stored as an image file</a:t>
            </a:r>
          </a:p>
          <a:p>
            <a:pPr eaLnBrk="1" hangingPunct="1"/>
            <a:r>
              <a:rPr lang="en-US" altLang="en-US"/>
              <a:t>The following are possible storage formats:</a:t>
            </a:r>
          </a:p>
          <a:p>
            <a:pPr lvl="1" eaLnBrk="1" hangingPunct="1"/>
            <a:r>
              <a:rPr lang="en-US" altLang="en-US"/>
              <a:t>Open-source</a:t>
            </a:r>
          </a:p>
          <a:p>
            <a:pPr lvl="2"/>
            <a:r>
              <a:rPr lang="en-US" altLang="en-US"/>
              <a:t>Advanced Forensics Format (AFF)</a:t>
            </a:r>
          </a:p>
          <a:p>
            <a:pPr lvl="1" eaLnBrk="1" hangingPunct="1"/>
            <a:r>
              <a:rPr lang="en-US" altLang="en-US"/>
              <a:t>Proprietary formats</a:t>
            </a:r>
          </a:p>
          <a:p>
            <a:endParaRPr lang="en-US"/>
          </a:p>
        </p:txBody>
      </p:sp>
    </p:spTree>
    <p:extLst>
      <p:ext uri="{BB962C8B-B14F-4D97-AF65-F5344CB8AC3E}">
        <p14:creationId val="204390942"/>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2FCE04C-3792-56FE-FB14-EB99EB980EA5}"/>
              </a:ext>
            </a:extLst>
          </p:cNvPr>
          <p:cNvSpPr>
            <a:spLocks noGrp="1"/>
          </p:cNvSpPr>
          <p:nvPr>
            <p:ph type="title"/>
          </p:nvPr>
        </p:nvSpPr>
        <p:spPr/>
        <p:txBody>
          <a:bodyPr/>
          <a:lstStyle/>
          <a:p>
            <a:r>
              <a:rPr lang="en-US"/>
              <a:t>Understanding Storage Formats for Digital Evidence (2 of 2)</a:t>
            </a:r>
          </a:p>
        </p:txBody>
      </p:sp>
      <p:sp>
        <p:nvSpPr>
          <p:cNvPr id="2" name="Content Placeholder 1">
            <a:extLst>
              <a:ext uri="{FF2B5EF4-FFF2-40B4-BE49-F238E27FC236}">
                <a16:creationId xmlns:a16="http://schemas.microsoft.com/office/drawing/2014/main" id="{3698A03D-20B8-5A9D-0F0F-7F30F3BA9C64}"/>
              </a:ext>
            </a:extLst>
          </p:cNvPr>
          <p:cNvSpPr>
            <a:spLocks noGrp="1"/>
          </p:cNvSpPr>
          <p:nvPr>
            <p:ph idx="1"/>
          </p:nvPr>
        </p:nvSpPr>
        <p:spPr>
          <a:xfrm>
            <a:off x="476843" y="1556184"/>
            <a:ext cx="11241915" cy="4620779"/>
          </a:xfrm>
        </p:spPr>
        <p:txBody>
          <a:bodyPr/>
          <a:lstStyle/>
          <a:p>
            <a:r>
              <a:rPr lang="en-US"/>
              <a:t>Raw image files can be created using</a:t>
            </a:r>
          </a:p>
          <a:p>
            <a:pPr lvl="1"/>
            <a:r>
              <a:rPr lang="en-US"/>
              <a:t>Linux tools: dd , dcddfl , or dc3dd</a:t>
            </a:r>
          </a:p>
          <a:p>
            <a:pPr lvl="1"/>
            <a:r>
              <a:rPr lang="en-US"/>
              <a:t>Commercial tools: FTK Imager, X-Ways Imager, or OSFClone. </a:t>
            </a:r>
          </a:p>
          <a:p>
            <a:r>
              <a:rPr lang="en-US"/>
              <a:t>Several tools can perform a validation check by prod using hash value:</a:t>
            </a:r>
          </a:p>
          <a:p>
            <a:pPr lvl="1"/>
            <a:r>
              <a:rPr lang="en-US"/>
              <a:t>Cyclic Redundancy Check (CRC)</a:t>
            </a:r>
          </a:p>
          <a:p>
            <a:pPr lvl="1"/>
            <a:r>
              <a:rPr lang="en-US"/>
              <a:t>Message Digest 5 (MD5)</a:t>
            </a:r>
          </a:p>
          <a:p>
            <a:pPr lvl="1"/>
            <a:r>
              <a:rPr lang="en-US"/>
              <a:t>Secure Hashing Algorithm (SHA-1, SHA-256) </a:t>
            </a:r>
          </a:p>
          <a:p>
            <a:r>
              <a:rPr lang="en-US"/>
              <a:t>Hash value is a hexadecimal value that determines whether data has been altered or not </a:t>
            </a:r>
            <a:br>
              <a:rPr lang="en-US"/>
            </a:br>
            <a:endParaRPr lang="en-US" altLang="en-US"/>
          </a:p>
          <a:p>
            <a:endParaRPr lang="en-US"/>
          </a:p>
        </p:txBody>
      </p:sp>
    </p:spTree>
    <p:extLst>
      <p:ext uri="{BB962C8B-B14F-4D97-AF65-F5344CB8AC3E}">
        <p14:creationId val="1433836710"/>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C32D05C-E80A-4063-E677-DD5597782045}"/>
              </a:ext>
            </a:extLst>
          </p:cNvPr>
          <p:cNvSpPr>
            <a:spLocks noGrp="1"/>
          </p:cNvSpPr>
          <p:nvPr>
            <p:ph type="title"/>
          </p:nvPr>
        </p:nvSpPr>
        <p:spPr/>
        <p:txBody>
          <a:bodyPr/>
          <a:lstStyle/>
          <a:p>
            <a:r>
              <a:rPr lang="en-US"/>
              <a:t>Open-Source Imaging Formats (1 of 2)</a:t>
            </a:r>
          </a:p>
        </p:txBody>
      </p:sp>
      <p:sp>
        <p:nvSpPr>
          <p:cNvPr id="2" name="Content Placeholder 1">
            <a:extLst>
              <a:ext uri="{FF2B5EF4-FFF2-40B4-BE49-F238E27FC236}">
                <a16:creationId xmlns:a16="http://schemas.microsoft.com/office/drawing/2014/main" id="{F70EEB3F-32B9-D61B-44E4-07DCD88EF70C}"/>
              </a:ext>
            </a:extLst>
          </p:cNvPr>
          <p:cNvSpPr>
            <a:spLocks noGrp="1"/>
          </p:cNvSpPr>
          <p:nvPr>
            <p:ph idx="1"/>
          </p:nvPr>
        </p:nvSpPr>
        <p:spPr/>
        <p:txBody>
          <a:bodyPr/>
          <a:lstStyle/>
          <a:p>
            <a:r>
              <a:rPr lang="en-US"/>
              <a:t>Raw Format</a:t>
            </a:r>
          </a:p>
          <a:p>
            <a:pPr lvl="1"/>
            <a:r>
              <a:rPr lang="en-US" altLang="en-US"/>
              <a:t>Advantages</a:t>
            </a:r>
          </a:p>
          <a:p>
            <a:pPr lvl="2"/>
            <a:r>
              <a:rPr lang="en-US" altLang="en-US" sz="2200"/>
              <a:t>Fast data transfers</a:t>
            </a:r>
          </a:p>
          <a:p>
            <a:pPr lvl="2"/>
            <a:r>
              <a:rPr lang="en-US" altLang="en-US" sz="2200"/>
              <a:t>Ignores minor data read errors on source drive</a:t>
            </a:r>
          </a:p>
          <a:p>
            <a:pPr lvl="2"/>
            <a:r>
              <a:rPr lang="en-US" altLang="en-US" sz="2200"/>
              <a:t>Most computer forensics tools can read raw format</a:t>
            </a:r>
          </a:p>
          <a:p>
            <a:pPr lvl="1"/>
            <a:r>
              <a:rPr lang="en-US" altLang="en-US"/>
              <a:t>Disadvantages</a:t>
            </a:r>
          </a:p>
          <a:p>
            <a:pPr lvl="2"/>
            <a:r>
              <a:rPr lang="en-US" altLang="en-US" sz="2200"/>
              <a:t>Requires as much storage as original disk or data</a:t>
            </a:r>
          </a:p>
          <a:p>
            <a:pPr lvl="2"/>
            <a:r>
              <a:rPr lang="es-EC" altLang="en-US" sz="2200"/>
              <a:t>Some tools </a:t>
            </a:r>
            <a:r>
              <a:rPr lang="en-US" altLang="en-US" sz="2200"/>
              <a:t>might not collect marginal (bad) sectors</a:t>
            </a:r>
          </a:p>
          <a:p>
            <a:endParaRPr lang="en-US"/>
          </a:p>
        </p:txBody>
      </p:sp>
    </p:spTree>
    <p:extLst>
      <p:ext uri="{BB962C8B-B14F-4D97-AF65-F5344CB8AC3E}">
        <p14:creationId val="47045889"/>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C32D05C-E80A-4063-E677-DD5597782045}"/>
              </a:ext>
            </a:extLst>
          </p:cNvPr>
          <p:cNvSpPr>
            <a:spLocks noGrp="1"/>
          </p:cNvSpPr>
          <p:nvPr>
            <p:ph type="title"/>
          </p:nvPr>
        </p:nvSpPr>
        <p:spPr/>
        <p:txBody>
          <a:bodyPr/>
          <a:lstStyle/>
          <a:p>
            <a:r>
              <a:rPr lang="en-US"/>
              <a:t>Open-Source Imaging Formats (2 of 2)</a:t>
            </a:r>
          </a:p>
        </p:txBody>
      </p:sp>
      <p:sp>
        <p:nvSpPr>
          <p:cNvPr id="2" name="Content Placeholder 1">
            <a:extLst>
              <a:ext uri="{FF2B5EF4-FFF2-40B4-BE49-F238E27FC236}">
                <a16:creationId xmlns:a16="http://schemas.microsoft.com/office/drawing/2014/main" id="{F70EEB3F-32B9-D61B-44E4-07DCD88EF70C}"/>
              </a:ext>
            </a:extLst>
          </p:cNvPr>
          <p:cNvSpPr>
            <a:spLocks noGrp="1"/>
          </p:cNvSpPr>
          <p:nvPr>
            <p:ph idx="1"/>
          </p:nvPr>
        </p:nvSpPr>
        <p:spPr>
          <a:xfrm>
            <a:off x="476843" y="1717334"/>
            <a:ext cx="11241915" cy="4351338"/>
          </a:xfrm>
        </p:spPr>
        <p:txBody>
          <a:bodyPr/>
          <a:lstStyle/>
          <a:p>
            <a:r>
              <a:rPr lang="en-US"/>
              <a:t>Advanced Forensic Format</a:t>
            </a:r>
          </a:p>
          <a:p>
            <a:pPr lvl="1"/>
            <a:r>
              <a:rPr lang="en-US" altLang="en-US" sz="2200"/>
              <a:t>AFF has the following design goals</a:t>
            </a:r>
          </a:p>
          <a:p>
            <a:pPr lvl="2"/>
            <a:r>
              <a:rPr lang="en-US" altLang="en-US" sz="2200"/>
              <a:t>Provides compressed or uncompressed image files</a:t>
            </a:r>
          </a:p>
          <a:p>
            <a:pPr lvl="2"/>
            <a:r>
              <a:rPr lang="en-US" altLang="en-US" sz="2200"/>
              <a:t>No size restriction for disk-to-image files</a:t>
            </a:r>
          </a:p>
          <a:p>
            <a:pPr lvl="2"/>
            <a:r>
              <a:rPr lang="en-US" altLang="en-US" sz="2200"/>
              <a:t>Space in the image file or segmented files for metadata</a:t>
            </a:r>
          </a:p>
          <a:p>
            <a:pPr lvl="2"/>
            <a:r>
              <a:rPr lang="en-US" altLang="en-US" sz="2200"/>
              <a:t>Simple design with extensibility</a:t>
            </a:r>
          </a:p>
          <a:p>
            <a:pPr lvl="2"/>
            <a:r>
              <a:rPr lang="en-US" altLang="en-US" sz="2200"/>
              <a:t>Open source for multiple platforms and OSs</a:t>
            </a:r>
          </a:p>
          <a:p>
            <a:pPr lvl="2"/>
            <a:r>
              <a:rPr lang="en-US" altLang="en-US" sz="2200"/>
              <a:t>Internal consistency checks for self-authentication</a:t>
            </a:r>
          </a:p>
          <a:p>
            <a:pPr lvl="1"/>
            <a:r>
              <a:rPr lang="en-US" altLang="en-US" sz="2200"/>
              <a:t>File extensions include .afd for segmented image files and .afm for AFF metadata</a:t>
            </a:r>
          </a:p>
          <a:p>
            <a:endParaRPr lang="en-US" altLang="en-US" sz="2200"/>
          </a:p>
          <a:p>
            <a:endParaRPr lang="en-US"/>
          </a:p>
        </p:txBody>
      </p:sp>
    </p:spTree>
    <p:extLst>
      <p:ext uri="{BB962C8B-B14F-4D97-AF65-F5344CB8AC3E}">
        <p14:creationId val="3075662491"/>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C23B317-BC9B-60A2-3E5F-A090C10A6408}"/>
              </a:ext>
            </a:extLst>
          </p:cNvPr>
          <p:cNvSpPr>
            <a:spLocks noGrp="1"/>
          </p:cNvSpPr>
          <p:nvPr>
            <p:ph type="title"/>
          </p:nvPr>
        </p:nvSpPr>
        <p:spPr/>
        <p:txBody>
          <a:bodyPr/>
          <a:lstStyle/>
          <a:p>
            <a:r>
              <a:rPr lang="en-US"/>
              <a:t>Proprietary Formats</a:t>
            </a:r>
          </a:p>
        </p:txBody>
      </p:sp>
      <p:sp>
        <p:nvSpPr>
          <p:cNvPr id="2" name="Content Placeholder 1">
            <a:extLst>
              <a:ext uri="{FF2B5EF4-FFF2-40B4-BE49-F238E27FC236}">
                <a16:creationId xmlns:a16="http://schemas.microsoft.com/office/drawing/2014/main" id="{D51A0675-BB32-E709-6FE5-4C234F30C461}"/>
              </a:ext>
            </a:extLst>
          </p:cNvPr>
          <p:cNvSpPr>
            <a:spLocks noGrp="1"/>
          </p:cNvSpPr>
          <p:nvPr>
            <p:ph idx="1"/>
          </p:nvPr>
        </p:nvSpPr>
        <p:spPr>
          <a:xfrm>
            <a:off x="476843" y="1584581"/>
            <a:ext cx="11648896" cy="4592382"/>
          </a:xfrm>
        </p:spPr>
        <p:txBody>
          <a:bodyPr/>
          <a:lstStyle/>
          <a:p>
            <a:pPr eaLnBrk="1" hangingPunct="1"/>
            <a:r>
              <a:rPr lang="en-US" altLang="en-US"/>
              <a:t>Most forensics tools have their own formats for collecting evidence</a:t>
            </a:r>
          </a:p>
          <a:p>
            <a:pPr eaLnBrk="1" hangingPunct="1"/>
            <a:r>
              <a:rPr lang="en-US" altLang="en-US"/>
              <a:t>The following are some features offered by proprietary formats:</a:t>
            </a:r>
          </a:p>
          <a:p>
            <a:pPr lvl="1" eaLnBrk="1" hangingPunct="1"/>
            <a:r>
              <a:rPr lang="en-US" altLang="en-US"/>
              <a:t>The option to compress or not compress image files</a:t>
            </a:r>
          </a:p>
          <a:p>
            <a:pPr lvl="1" eaLnBrk="1" hangingPunct="1"/>
            <a:r>
              <a:rPr lang="en-US" altLang="en-US"/>
              <a:t>The capability to split an image into smaller segmented files </a:t>
            </a:r>
            <a:r>
              <a:rPr lang="en-US" altLang="en-US" sz="2000"/>
              <a:t>(2GB/FAT compatible)</a:t>
            </a:r>
            <a:endParaRPr lang="en-US" altLang="en-US" sz="2000"/>
          </a:p>
          <a:p>
            <a:pPr lvl="1" eaLnBrk="1" hangingPunct="1"/>
            <a:r>
              <a:rPr lang="en-US" altLang="en-US"/>
              <a:t>It can integrate metadata into the image file</a:t>
            </a:r>
            <a:r>
              <a:rPr lang="en-US" altLang="en-US" sz="2000"/>
              <a:t>(checksum, examiner, HDD info) </a:t>
            </a:r>
            <a:endParaRPr lang="en-US" altLang="en-US"/>
          </a:p>
          <a:p>
            <a:pPr eaLnBrk="1" hangingPunct="1"/>
            <a:r>
              <a:rPr lang="en-US" altLang="en-US"/>
              <a:t>Disadvantages</a:t>
            </a:r>
          </a:p>
          <a:p>
            <a:pPr lvl="1" eaLnBrk="1" hangingPunct="1"/>
            <a:r>
              <a:rPr lang="en-US" altLang="en-US"/>
              <a:t>Inability to share an image between different tools</a:t>
            </a:r>
          </a:p>
          <a:p>
            <a:pPr lvl="1" eaLnBrk="1" hangingPunct="1"/>
            <a:r>
              <a:rPr lang="en-US" altLang="en-US"/>
              <a:t>File size limitation for each segmented volume</a:t>
            </a:r>
          </a:p>
          <a:p>
            <a:endParaRPr lang="en-US"/>
          </a:p>
        </p:txBody>
      </p:sp>
    </p:spTree>
    <p:extLst>
      <p:ext uri="{BB962C8B-B14F-4D97-AF65-F5344CB8AC3E}">
        <p14:creationId val="2920899766"/>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7014886-4D7B-C0E7-E175-C68FEE304955}"/>
              </a:ext>
            </a:extLst>
          </p:cNvPr>
          <p:cNvSpPr>
            <a:spLocks noGrp="1"/>
          </p:cNvSpPr>
          <p:nvPr>
            <p:ph type="title"/>
          </p:nvPr>
        </p:nvSpPr>
        <p:spPr/>
        <p:txBody>
          <a:bodyPr/>
          <a:lstStyle/>
          <a:p>
            <a:r>
              <a:rPr lang="en-US"/>
              <a:t>Developing an Acquisition Action Plan</a:t>
            </a:r>
          </a:p>
        </p:txBody>
      </p:sp>
      <p:sp>
        <p:nvSpPr>
          <p:cNvPr id="2" name="Content Placeholder 1">
            <a:extLst>
              <a:ext uri="{FF2B5EF4-FFF2-40B4-BE49-F238E27FC236}">
                <a16:creationId xmlns:a16="http://schemas.microsoft.com/office/drawing/2014/main" id="{FB2CC5A7-6DEA-858A-830A-D68DEC916A73}"/>
              </a:ext>
            </a:extLst>
          </p:cNvPr>
          <p:cNvSpPr>
            <a:spLocks noGrp="1"/>
          </p:cNvSpPr>
          <p:nvPr>
            <p:ph idx="1"/>
          </p:nvPr>
        </p:nvSpPr>
        <p:spPr/>
        <p:txBody>
          <a:bodyPr/>
          <a:lstStyle/>
          <a:p>
            <a:r>
              <a:rPr lang="en-US"/>
              <a:t>Create a general action plan and include the following:</a:t>
            </a:r>
          </a:p>
          <a:p>
            <a:pPr lvl="1"/>
            <a:r>
              <a:rPr lang="en-US"/>
              <a:t>Resources required</a:t>
            </a:r>
          </a:p>
          <a:p>
            <a:pPr lvl="1"/>
            <a:r>
              <a:rPr lang="en-US"/>
              <a:t>An outline showing how the acquisition will be executed</a:t>
            </a:r>
          </a:p>
          <a:p>
            <a:pPr lvl="1"/>
            <a:r>
              <a:rPr lang="en-US"/>
              <a:t>Preservation of the evidence</a:t>
            </a:r>
          </a:p>
          <a:p>
            <a:pPr lvl="1"/>
            <a:r>
              <a:rPr lang="en-US"/>
              <a:t>Security of the evidence before, during, and after the acquisition</a:t>
            </a:r>
          </a:p>
          <a:p>
            <a:r>
              <a:rPr lang="en-US"/>
              <a:t>Review any available technical specification about a disk drive’s data storage media before you arrive</a:t>
            </a:r>
          </a:p>
        </p:txBody>
      </p:sp>
    </p:spTree>
    <p:extLst>
      <p:ext uri="{BB962C8B-B14F-4D97-AF65-F5344CB8AC3E}">
        <p14:creationId val="512119226"/>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176EC8B-C265-1840-183C-A621612EF484}"/>
              </a:ext>
            </a:extLst>
          </p:cNvPr>
          <p:cNvSpPr>
            <a:spLocks noGrp="1"/>
          </p:cNvSpPr>
          <p:nvPr>
            <p:ph type="title"/>
          </p:nvPr>
        </p:nvSpPr>
        <p:spPr/>
        <p:txBody>
          <a:bodyPr/>
          <a:lstStyle/>
          <a:p>
            <a:r>
              <a:rPr lang="en-US"/>
              <a:t>Determining the Best Acquisition Method (1 of 4)</a:t>
            </a:r>
          </a:p>
        </p:txBody>
      </p:sp>
      <p:sp>
        <p:nvSpPr>
          <p:cNvPr id="2" name="Content Placeholder 1">
            <a:extLst>
              <a:ext uri="{FF2B5EF4-FFF2-40B4-BE49-F238E27FC236}">
                <a16:creationId xmlns:a16="http://schemas.microsoft.com/office/drawing/2014/main" id="{AB96DEAF-23A5-8CCE-EF55-EE2F95984950}"/>
              </a:ext>
            </a:extLst>
          </p:cNvPr>
          <p:cNvSpPr>
            <a:spLocks noGrp="1"/>
          </p:cNvSpPr>
          <p:nvPr>
            <p:ph idx="1"/>
          </p:nvPr>
        </p:nvSpPr>
        <p:spPr>
          <a:xfrm>
            <a:off x="476843" y="1690692"/>
            <a:ext cx="11241915" cy="4351338"/>
          </a:xfrm>
        </p:spPr>
        <p:txBody>
          <a:bodyPr/>
          <a:lstStyle/>
          <a:p>
            <a:pPr eaLnBrk="1" hangingPunct="1"/>
            <a:r>
              <a:rPr lang="en-US" altLang="en-US"/>
              <a:t>There are two types of acquisitions: static acquisitions and live acquisitions</a:t>
            </a:r>
          </a:p>
          <a:p>
            <a:pPr eaLnBrk="1" hangingPunct="1"/>
            <a:r>
              <a:rPr lang="en-US" altLang="en-US"/>
              <a:t>For both static and live, there are four methods of data collection:</a:t>
            </a:r>
          </a:p>
          <a:p>
            <a:pPr lvl="1" eaLnBrk="1" hangingPunct="1"/>
            <a:r>
              <a:rPr lang="en-US" altLang="en-US"/>
              <a:t>Creating a physical disk-to-image file</a:t>
            </a:r>
          </a:p>
          <a:p>
            <a:pPr lvl="1" eaLnBrk="1" hangingPunct="1"/>
            <a:r>
              <a:rPr lang="en-US" altLang="en-US"/>
              <a:t>Creating a physical disk-to-disk copy</a:t>
            </a:r>
          </a:p>
          <a:p>
            <a:pPr lvl="1" eaLnBrk="1" hangingPunct="1"/>
            <a:r>
              <a:rPr lang="en-US" altLang="en-US"/>
              <a:t>Creating a partition-to-partition copy</a:t>
            </a:r>
          </a:p>
          <a:p>
            <a:pPr lvl="1" eaLnBrk="1" hangingPunct="1"/>
            <a:r>
              <a:rPr lang="en-US" altLang="en-US"/>
              <a:t>Creating a partition-to-data file (a simple file or folder copy)</a:t>
            </a:r>
          </a:p>
          <a:p>
            <a:pPr eaLnBrk="1" hangingPunct="1"/>
            <a:r>
              <a:rPr lang="en-US" altLang="en-US"/>
              <a:t>Determining the best method depends on the circumstances of the investigation</a:t>
            </a:r>
          </a:p>
          <a:p>
            <a:endParaRPr lang="en-US"/>
          </a:p>
        </p:txBody>
      </p:sp>
    </p:spTree>
    <p:extLst>
      <p:ext uri="{BB962C8B-B14F-4D97-AF65-F5344CB8AC3E}">
        <p14:creationId val="1020041062"/>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176EC8B-C265-1840-183C-A621612EF484}"/>
              </a:ext>
            </a:extLst>
          </p:cNvPr>
          <p:cNvSpPr>
            <a:spLocks noGrp="1"/>
          </p:cNvSpPr>
          <p:nvPr>
            <p:ph type="title"/>
          </p:nvPr>
        </p:nvSpPr>
        <p:spPr/>
        <p:txBody>
          <a:bodyPr/>
          <a:lstStyle/>
          <a:p>
            <a:r>
              <a:rPr lang="en-US"/>
              <a:t>Determining the Best Acquisition Method (2 of 4)</a:t>
            </a:r>
          </a:p>
        </p:txBody>
      </p:sp>
      <p:sp>
        <p:nvSpPr>
          <p:cNvPr id="2" name="Content Placeholder 1">
            <a:extLst>
              <a:ext uri="{FF2B5EF4-FFF2-40B4-BE49-F238E27FC236}">
                <a16:creationId xmlns:a16="http://schemas.microsoft.com/office/drawing/2014/main" id="{AB96DEAF-23A5-8CCE-EF55-EE2F95984950}"/>
              </a:ext>
            </a:extLst>
          </p:cNvPr>
          <p:cNvSpPr>
            <a:spLocks noGrp="1"/>
          </p:cNvSpPr>
          <p:nvPr>
            <p:ph idx="1"/>
          </p:nvPr>
        </p:nvSpPr>
        <p:spPr>
          <a:xfrm>
            <a:off x="476843" y="1590261"/>
            <a:ext cx="11241915" cy="4451769"/>
          </a:xfrm>
        </p:spPr>
        <p:txBody>
          <a:bodyPr/>
          <a:lstStyle/>
          <a:p>
            <a:r>
              <a:rPr lang="en-US" altLang="en-US"/>
              <a:t>Creating a physical disk-to-image file is the most common method and offers most flexibility</a:t>
            </a:r>
          </a:p>
          <a:p>
            <a:pPr lvl="1"/>
            <a:r>
              <a:rPr lang="en-US" altLang="en-US"/>
              <a:t>You can make more than one copy</a:t>
            </a:r>
          </a:p>
          <a:p>
            <a:pPr lvl="1"/>
            <a:r>
              <a:rPr lang="en-US" altLang="en-US"/>
              <a:t>Copies are bit-for-bit replications of the original drive</a:t>
            </a:r>
          </a:p>
          <a:p>
            <a:pPr lvl="1"/>
            <a:r>
              <a:rPr lang="en-US" altLang="en-US"/>
              <a:t>Compatible with many commercial forensics tools</a:t>
            </a:r>
          </a:p>
          <a:p>
            <a:r>
              <a:rPr lang="en-US" altLang="en-US"/>
              <a:t>You might have to create a disk-to-disk copy when a disk-to-image copy is not possible because of HW or SW errors.</a:t>
            </a:r>
          </a:p>
          <a:p>
            <a:pPr lvl="1"/>
            <a:r>
              <a:rPr lang="en-US" altLang="en-US"/>
              <a:t>Tools include EnCase, X-Ways Forensics for Windows systems, and Guymager for Linux systems (these Apps. can change disk geometry  like a cylinder, track, head configuration)</a:t>
            </a:r>
          </a:p>
          <a:p>
            <a:endParaRPr lang="en-US"/>
          </a:p>
        </p:txBody>
      </p:sp>
    </p:spTree>
    <p:extLst>
      <p:ext uri="{BB962C8B-B14F-4D97-AF65-F5344CB8AC3E}">
        <p14:creationId val="3814816662"/>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176EC8B-C265-1840-183C-A621612EF484}"/>
              </a:ext>
            </a:extLst>
          </p:cNvPr>
          <p:cNvSpPr>
            <a:spLocks noGrp="1"/>
          </p:cNvSpPr>
          <p:nvPr>
            <p:ph type="title"/>
          </p:nvPr>
        </p:nvSpPr>
        <p:spPr/>
        <p:txBody>
          <a:bodyPr/>
          <a:lstStyle/>
          <a:p>
            <a:r>
              <a:rPr lang="en-US"/>
              <a:t>Determining the Best Acquisition Method (3 of 4)</a:t>
            </a:r>
          </a:p>
        </p:txBody>
      </p:sp>
      <p:sp>
        <p:nvSpPr>
          <p:cNvPr id="2" name="Content Placeholder 1">
            <a:extLst>
              <a:ext uri="{FF2B5EF4-FFF2-40B4-BE49-F238E27FC236}">
                <a16:creationId xmlns:a16="http://schemas.microsoft.com/office/drawing/2014/main" id="{AB96DEAF-23A5-8CCE-EF55-EE2F95984950}"/>
              </a:ext>
            </a:extLst>
          </p:cNvPr>
          <p:cNvSpPr>
            <a:spLocks noGrp="1"/>
          </p:cNvSpPr>
          <p:nvPr>
            <p:ph idx="1"/>
          </p:nvPr>
        </p:nvSpPr>
        <p:spPr>
          <a:xfrm>
            <a:off x="476843" y="1690692"/>
            <a:ext cx="11512588" cy="4351338"/>
          </a:xfrm>
        </p:spPr>
        <p:txBody>
          <a:bodyPr/>
          <a:lstStyle/>
          <a:p>
            <a:r>
              <a:rPr lang="en-US" altLang="en-US"/>
              <a:t>If your time is limited, consider using a </a:t>
            </a:r>
            <a:r>
              <a:rPr lang="en-US" altLang="en-US" b="1"/>
              <a:t>logical acquisition </a:t>
            </a:r>
            <a:r>
              <a:rPr lang="en-US" altLang="en-US"/>
              <a:t>or a </a:t>
            </a:r>
            <a:r>
              <a:rPr lang="en-US" altLang="en-US" b="1"/>
              <a:t>sparse acquisition</a:t>
            </a:r>
            <a:r>
              <a:rPr lang="en-US" altLang="en-US"/>
              <a:t> data copy method</a:t>
            </a:r>
          </a:p>
          <a:p>
            <a:pPr lvl="1" eaLnBrk="1" hangingPunct="1"/>
            <a:r>
              <a:rPr lang="en-US" altLang="en-US"/>
              <a:t>A logical acquisition captures only specific files of interest to the case</a:t>
            </a:r>
          </a:p>
          <a:p>
            <a:pPr lvl="1" eaLnBrk="1" hangingPunct="1"/>
            <a:r>
              <a:rPr lang="en-US" altLang="en-US"/>
              <a:t>A sparse acquisition collects fragments of unallocated (deleted) data</a:t>
            </a:r>
          </a:p>
          <a:p>
            <a:pPr lvl="2"/>
            <a:r>
              <a:rPr lang="en-US" altLang="en-US"/>
              <a:t>Use this method only when you </a:t>
            </a:r>
          </a:p>
          <a:p>
            <a:pPr marL="1714500" lvl="3" indent="-342900">
              <a:buFont typeface="Arial" pitchFamily="34" charset="0"/>
              <a:buChar char="•"/>
            </a:pPr>
            <a:r>
              <a:rPr lang="en-US" altLang="en-US"/>
              <a:t>don’t need to examine the entire drive</a:t>
            </a:r>
          </a:p>
          <a:p>
            <a:pPr marL="1714500" lvl="3" indent="-342900">
              <a:buFont typeface="Arial" pitchFamily="34" charset="0"/>
              <a:buChar char="•"/>
            </a:pPr>
            <a:r>
              <a:rPr lang="en-US" altLang="en-US"/>
              <a:t>don’t have enough time </a:t>
            </a:r>
          </a:p>
          <a:p>
            <a:pPr marL="1714500" lvl="3" indent="-342900">
              <a:buFont typeface="Arial" pitchFamily="34" charset="0"/>
              <a:buChar char="•"/>
            </a:pPr>
            <a:r>
              <a:rPr lang="en-US" altLang="en-US"/>
              <a:t>When collecting evidence for exabytes of data Raid, Storage array network SAN </a:t>
            </a:r>
            <a:r>
              <a:rPr lang="en-US" altLang="en-US" sz="2000"/>
              <a:t>(1 exabyte = 1,000 petabytes = 1,000,000 terabytes = 1,000,000,000 gigabytes.)</a:t>
            </a:r>
          </a:p>
          <a:p>
            <a:endParaRPr lang="en-US"/>
          </a:p>
        </p:txBody>
      </p:sp>
    </p:spTree>
    <p:extLst>
      <p:ext uri="{BB962C8B-B14F-4D97-AF65-F5344CB8AC3E}">
        <p14:creationId val="4209706998"/>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2"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Knowledge Check Activity 7-1</a:t>
            </a:r>
            <a:endParaRPr lang="en-US" sz="4000" b="0" u="none" strike="noStrike">
              <a:solidFill>
                <a:schemeClr val="dk1"/>
              </a:solidFill>
              <a:effectLst/>
              <a:uFillTx/>
              <a:latin typeface="Calibri"/>
            </a:endParaRPr>
          </a:p>
        </p:txBody>
      </p:sp>
      <p:sp>
        <p:nvSpPr>
          <p:cNvPr id="153"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Inodes contain everything except which of the following?</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UID and GID</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Node number</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Name of the file and its path</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Access time and change time</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endParaRPr lang="en-US" sz="2400" b="0" u="none" strike="noStrike">
              <a:solidFill>
                <a:schemeClr val="dk1"/>
              </a:solidFill>
              <a:effectLst/>
              <a:uFillTx/>
              <a:latin typeface="Work Sans"/>
            </a:endParaRPr>
          </a:p>
        </p:txBody>
      </p:sp>
    </p:spTree>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176EC8B-C265-1840-183C-A621612EF484}"/>
              </a:ext>
            </a:extLst>
          </p:cNvPr>
          <p:cNvSpPr>
            <a:spLocks noGrp="1"/>
          </p:cNvSpPr>
          <p:nvPr>
            <p:ph type="title"/>
          </p:nvPr>
        </p:nvSpPr>
        <p:spPr/>
        <p:txBody>
          <a:bodyPr/>
          <a:lstStyle/>
          <a:p>
            <a:r>
              <a:rPr lang="en-US"/>
              <a:t>Determining the Best Acquisition Method (4 of 4)</a:t>
            </a:r>
          </a:p>
        </p:txBody>
      </p:sp>
      <p:sp>
        <p:nvSpPr>
          <p:cNvPr id="2" name="Content Placeholder 1">
            <a:extLst>
              <a:ext uri="{FF2B5EF4-FFF2-40B4-BE49-F238E27FC236}">
                <a16:creationId xmlns:a16="http://schemas.microsoft.com/office/drawing/2014/main" id="{AB96DEAF-23A5-8CCE-EF55-EE2F95984950}"/>
              </a:ext>
            </a:extLst>
          </p:cNvPr>
          <p:cNvSpPr>
            <a:spLocks noGrp="1"/>
          </p:cNvSpPr>
          <p:nvPr>
            <p:ph idx="1"/>
          </p:nvPr>
        </p:nvSpPr>
        <p:spPr>
          <a:xfrm>
            <a:off x="476843" y="1690692"/>
            <a:ext cx="11241915" cy="4351338"/>
          </a:xfrm>
        </p:spPr>
        <p:txBody>
          <a:bodyPr/>
          <a:lstStyle/>
          <a:p>
            <a:pPr eaLnBrk="1" hangingPunct="1"/>
            <a:r>
              <a:rPr lang="en-US" altLang="en-US"/>
              <a:t>To determine which acquisition method to use for an investigation, consider the following:</a:t>
            </a:r>
          </a:p>
          <a:p>
            <a:pPr lvl="1" eaLnBrk="1" hangingPunct="1"/>
            <a:r>
              <a:rPr lang="en-US" altLang="en-US"/>
              <a:t>Size of the source (suspect) disk</a:t>
            </a:r>
          </a:p>
          <a:p>
            <a:pPr lvl="1" eaLnBrk="1" hangingPunct="1"/>
            <a:r>
              <a:rPr lang="en-US" altLang="en-US"/>
              <a:t>Whether you can retain the source disk as evidence</a:t>
            </a:r>
          </a:p>
          <a:p>
            <a:pPr lvl="1" eaLnBrk="1" hangingPunct="1"/>
            <a:r>
              <a:rPr lang="en-US" altLang="en-US"/>
              <a:t>How much time you have to perform the acquisition</a:t>
            </a:r>
          </a:p>
          <a:p>
            <a:pPr lvl="1" eaLnBrk="1" hangingPunct="1"/>
            <a:r>
              <a:rPr lang="en-US" altLang="en-US"/>
              <a:t>Where the evidence is located</a:t>
            </a:r>
            <a:endParaRPr lang="en-US"/>
          </a:p>
        </p:txBody>
      </p:sp>
    </p:spTree>
    <p:extLst>
      <p:ext uri="{BB962C8B-B14F-4D97-AF65-F5344CB8AC3E}">
        <p14:creationId val="538996425"/>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08D2C45-2DFC-117F-940B-0D5563C9E4E6}"/>
              </a:ext>
            </a:extLst>
          </p:cNvPr>
          <p:cNvSpPr>
            <a:spLocks noGrp="1"/>
          </p:cNvSpPr>
          <p:nvPr>
            <p:ph type="title"/>
          </p:nvPr>
        </p:nvSpPr>
        <p:spPr/>
        <p:txBody>
          <a:bodyPr/>
          <a:lstStyle/>
          <a:p>
            <a:r>
              <a:rPr lang="en-US"/>
              <a:t>Calculating Acquisition Times</a:t>
            </a:r>
          </a:p>
        </p:txBody>
      </p:sp>
      <p:sp>
        <p:nvSpPr>
          <p:cNvPr id="2" name="Content Placeholder 1">
            <a:extLst>
              <a:ext uri="{FF2B5EF4-FFF2-40B4-BE49-F238E27FC236}">
                <a16:creationId xmlns:a16="http://schemas.microsoft.com/office/drawing/2014/main" id="{02F21238-DB32-5295-108F-1039BE86631C}"/>
              </a:ext>
            </a:extLst>
          </p:cNvPr>
          <p:cNvSpPr>
            <a:spLocks noGrp="1"/>
          </p:cNvSpPr>
          <p:nvPr>
            <p:ph idx="1"/>
          </p:nvPr>
        </p:nvSpPr>
        <p:spPr/>
        <p:txBody>
          <a:bodyPr/>
          <a:lstStyle/>
          <a:p>
            <a:r>
              <a:rPr lang="en-US"/>
              <a:t>The time to transfer data from one device to an image file or other device can vary based on the following factors:</a:t>
            </a:r>
          </a:p>
          <a:p>
            <a:pPr lvl="1"/>
            <a:r>
              <a:rPr lang="en-US"/>
              <a:t>Source drive’s data transfer read speed</a:t>
            </a:r>
          </a:p>
          <a:p>
            <a:pPr lvl="1"/>
            <a:r>
              <a:rPr lang="en-US"/>
              <a:t>Controller interface speed, such as a SATA and a USB controllers</a:t>
            </a:r>
          </a:p>
          <a:p>
            <a:pPr lvl="1"/>
            <a:r>
              <a:rPr lang="en-US"/>
              <a:t>Target drive’s data transfer write speed</a:t>
            </a:r>
          </a:p>
          <a:p>
            <a:r>
              <a:rPr lang="en-US"/>
              <a:t>Other variables of influence include CPU speed, the number of threads available to transfer data simultaneously on the motherboard, and the quality and reliability of the cables connecting the devices</a:t>
            </a:r>
          </a:p>
        </p:txBody>
      </p:sp>
    </p:spTree>
    <p:extLst>
      <p:ext uri="{BB962C8B-B14F-4D97-AF65-F5344CB8AC3E}">
        <p14:creationId val="2297055718"/>
      </p:ext>
    </p:extLst>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42DE77-74BF-6D72-C600-3A2FA2973500}"/>
              </a:ext>
            </a:extLst>
          </p:cNvPr>
          <p:cNvSpPr>
            <a:spLocks noGrp="1"/>
          </p:cNvSpPr>
          <p:nvPr>
            <p:ph type="title"/>
          </p:nvPr>
        </p:nvSpPr>
        <p:spPr/>
        <p:txBody>
          <a:bodyPr/>
          <a:lstStyle/>
          <a:p>
            <a:r>
              <a:rPr lang="en-US"/>
              <a:t>Approximate Acquisition Times</a:t>
            </a:r>
          </a:p>
        </p:txBody>
      </p:sp>
      <p:graphicFrame>
        <p:nvGraphicFramePr>
          <p:cNvPr id="52" name="Table 51">
            <a:extLst>
              <a:ext uri="{FF2B5EF4-FFF2-40B4-BE49-F238E27FC236}">
                <a16:creationId xmlns:a16="http://schemas.microsoft.com/office/drawing/2014/main" id="{80A77B86-35E6-39CF-B1D4-DC0BCE3CFCC0}"/>
              </a:ext>
            </a:extLst>
          </p:cNvPr>
          <p:cNvGraphicFramePr>
            <a:graphicFrameLocks noGrp="1"/>
          </p:cNvGraphicFramePr>
          <p:nvPr>
            <p:extLst>
              <p:ext uri="{D42A27DB-BD31-4B8C-83A1-F6EECF244321}">
                <p14:modId val="534288746"/>
              </p:ext>
            </p:extLst>
          </p:nvPr>
        </p:nvGraphicFramePr>
        <p:xfrm>
          <a:off x="3992691" y="1188536"/>
          <a:ext cx="8036495" cy="4989280"/>
        </p:xfrm>
        <a:graphic>
          <a:graphicData uri="http://schemas.openxmlformats.org/drawingml/2006/table">
            <a:tbl>
              <a:tblPr>
                <a:tableStyleId>{B301B821-A1FF-4177-AEE7-76D212191A09}</a:tableStyleId>
              </a:tblPr>
              <a:tblGrid>
                <a:gridCol w="2395869">
                  <a:extLst>
                    <a:ext uri="{9D8B030D-6E8A-4147-A177-3AD203B41FA5}">
                      <a16:colId xmlns:a16="http://schemas.microsoft.com/office/drawing/2014/main" val="468038655"/>
                    </a:ext>
                  </a:extLst>
                </a:gridCol>
                <a:gridCol w="3272681">
                  <a:extLst>
                    <a:ext uri="{9D8B030D-6E8A-4147-A177-3AD203B41FA5}">
                      <a16:colId xmlns:a16="http://schemas.microsoft.com/office/drawing/2014/main" val="2299096152"/>
                    </a:ext>
                  </a:extLst>
                </a:gridCol>
                <a:gridCol w="2367945">
                  <a:extLst>
                    <a:ext uri="{9D8B030D-6E8A-4147-A177-3AD203B41FA5}">
                      <a16:colId xmlns:a16="http://schemas.microsoft.com/office/drawing/2014/main" val="83148493"/>
                    </a:ext>
                  </a:extLst>
                </a:gridCol>
              </a:tblGrid>
              <a:tr h="296513">
                <a:tc>
                  <a:txBody>
                    <a:bodyPr vert="horz" wrap="square"/>
                    <a:lstStyle/>
                    <a:p>
                      <a:r>
                        <a:rPr lang="en-US" sz="1600" b="1"/>
                        <a:t>Device/Bus</a:t>
                      </a:r>
                      <a:endParaRPr lang="en-US" sz="1600"/>
                    </a:p>
                  </a:txBody>
                  <a:tcPr marL="67990" marR="67990" marT="33995" marB="33995" anchor="ctr"/>
                </a:tc>
                <a:tc>
                  <a:txBody>
                    <a:bodyPr vert="horz" wrap="square"/>
                    <a:lstStyle/>
                    <a:p>
                      <a:r>
                        <a:rPr lang="en-US" sz="1600" b="1"/>
                        <a:t>Speed (bps)</a:t>
                      </a:r>
                      <a:endParaRPr lang="en-US" sz="1600"/>
                    </a:p>
                  </a:txBody>
                  <a:tcPr marL="67990" marR="67990" marT="33995" marB="33995" anchor="ctr"/>
                </a:tc>
                <a:tc>
                  <a:txBody>
                    <a:bodyPr vert="horz" wrap="square"/>
                    <a:lstStyle/>
                    <a:p>
                      <a:r>
                        <a:rPr lang="en-US" sz="1600" b="1"/>
                        <a:t>Time to Copy 1TB</a:t>
                      </a:r>
                      <a:endParaRPr lang="en-US" sz="1600"/>
                    </a:p>
                  </a:txBody>
                  <a:tcPr marL="67990" marR="67990" marT="33995" marB="33995" anchor="ctr"/>
                </a:tc>
                <a:extLst>
                  <a:ext uri="{0D108BD9-81ED-4DB2-BD59-A6C34878D82A}">
                    <a16:rowId xmlns:a16="http://schemas.microsoft.com/office/drawing/2014/main" val="1990671953"/>
                  </a:ext>
                </a:extLst>
              </a:tr>
              <a:tr h="296513">
                <a:tc>
                  <a:txBody>
                    <a:bodyPr vert="horz" wrap="square"/>
                    <a:lstStyle/>
                    <a:p>
                      <a:r>
                        <a:rPr lang="en-US" sz="1600" b="1"/>
                        <a:t>Ethernet (Gigabit)</a:t>
                      </a:r>
                      <a:endParaRPr lang="en-US" sz="1600"/>
                    </a:p>
                  </a:txBody>
                  <a:tcPr marL="67990" marR="67990" marT="33995" marB="33995" anchor="ctr"/>
                </a:tc>
                <a:tc>
                  <a:txBody>
                    <a:bodyPr vert="horz" wrap="square"/>
                    <a:lstStyle/>
                    <a:p>
                      <a:r>
                        <a:rPr lang="en-US" sz="1600"/>
                        <a:t>1 Gbps (1,000,000,000 bps)</a:t>
                      </a:r>
                    </a:p>
                  </a:txBody>
                  <a:tcPr marL="67990" marR="67990" marT="33995" marB="33995" anchor="ctr"/>
                </a:tc>
                <a:tc>
                  <a:txBody>
                    <a:bodyPr vert="horz" wrap="square"/>
                    <a:lstStyle/>
                    <a:p>
                      <a:r>
                        <a:rPr lang="en-US" sz="1600"/>
                        <a:t>~2 days 9 hours</a:t>
                      </a:r>
                    </a:p>
                  </a:txBody>
                  <a:tcPr marL="67990" marR="67990" marT="33995" marB="33995" anchor="ctr"/>
                </a:tc>
                <a:extLst>
                  <a:ext uri="{0D108BD9-81ED-4DB2-BD59-A6C34878D82A}">
                    <a16:rowId xmlns:a16="http://schemas.microsoft.com/office/drawing/2014/main" val="1837364757"/>
                  </a:ext>
                </a:extLst>
              </a:tr>
              <a:tr h="296513">
                <a:tc>
                  <a:txBody>
                    <a:bodyPr vert="horz" wrap="square"/>
                    <a:lstStyle/>
                    <a:p>
                      <a:r>
                        <a:rPr lang="en-US" sz="1600" b="1"/>
                        <a:t>USB 2.0</a:t>
                      </a:r>
                      <a:endParaRPr lang="en-US" sz="1600"/>
                    </a:p>
                  </a:txBody>
                  <a:tcPr marL="67990" marR="67990" marT="33995" marB="33995" anchor="ctr"/>
                </a:tc>
                <a:tc>
                  <a:txBody>
                    <a:bodyPr vert="horz" wrap="square"/>
                    <a:lstStyle/>
                    <a:p>
                      <a:r>
                        <a:rPr lang="en-US" sz="1600"/>
                        <a:t>480 Mbps (480,000,000 bps)</a:t>
                      </a:r>
                    </a:p>
                  </a:txBody>
                  <a:tcPr marL="67990" marR="67990" marT="33995" marB="33995" anchor="ctr"/>
                </a:tc>
                <a:tc>
                  <a:txBody>
                    <a:bodyPr vert="horz" wrap="square"/>
                    <a:lstStyle/>
                    <a:p>
                      <a:r>
                        <a:rPr lang="en-US" sz="1600"/>
                        <a:t>~23 hours 3 minutes</a:t>
                      </a:r>
                    </a:p>
                  </a:txBody>
                  <a:tcPr marL="67990" marR="67990" marT="33995" marB="33995" anchor="ctr"/>
                </a:tc>
                <a:extLst>
                  <a:ext uri="{0D108BD9-81ED-4DB2-BD59-A6C34878D82A}">
                    <a16:rowId xmlns:a16="http://schemas.microsoft.com/office/drawing/2014/main" val="3543067503"/>
                  </a:ext>
                </a:extLst>
              </a:tr>
              <a:tr h="296513">
                <a:tc>
                  <a:txBody>
                    <a:bodyPr vert="horz" wrap="square"/>
                    <a:lstStyle/>
                    <a:p>
                      <a:r>
                        <a:rPr lang="en-US" sz="1600" b="1"/>
                        <a:t>FireWire 400</a:t>
                      </a:r>
                      <a:endParaRPr lang="en-US" sz="1600"/>
                    </a:p>
                  </a:txBody>
                  <a:tcPr marL="67990" marR="67990" marT="33995" marB="33995" anchor="ctr"/>
                </a:tc>
                <a:tc>
                  <a:txBody>
                    <a:bodyPr vert="horz" wrap="square"/>
                    <a:lstStyle/>
                    <a:p>
                      <a:r>
                        <a:rPr lang="en-US" sz="1600"/>
                        <a:t>400 Mbps (400,000,000 bps)</a:t>
                      </a:r>
                    </a:p>
                  </a:txBody>
                  <a:tcPr marL="67990" marR="67990" marT="33995" marB="33995" anchor="ctr"/>
                </a:tc>
                <a:tc>
                  <a:txBody>
                    <a:bodyPr vert="horz" wrap="square"/>
                    <a:lstStyle/>
                    <a:p>
                      <a:r>
                        <a:rPr lang="en-US" sz="1600"/>
                        <a:t>~28 hours 57 minutes</a:t>
                      </a:r>
                    </a:p>
                  </a:txBody>
                  <a:tcPr marL="67990" marR="67990" marT="33995" marB="33995" anchor="ctr"/>
                </a:tc>
                <a:extLst>
                  <a:ext uri="{0D108BD9-81ED-4DB2-BD59-A6C34878D82A}">
                    <a16:rowId xmlns:a16="http://schemas.microsoft.com/office/drawing/2014/main" val="143756990"/>
                  </a:ext>
                </a:extLst>
              </a:tr>
              <a:tr h="296513">
                <a:tc>
                  <a:txBody>
                    <a:bodyPr vert="horz" wrap="square"/>
                    <a:lstStyle/>
                    <a:p>
                      <a:r>
                        <a:rPr lang="en-US" sz="1600" b="1"/>
                        <a:t>SATA III</a:t>
                      </a:r>
                      <a:endParaRPr lang="en-US" sz="1600"/>
                    </a:p>
                  </a:txBody>
                  <a:tcPr marL="67990" marR="67990" marT="33995" marB="33995" anchor="ctr"/>
                </a:tc>
                <a:tc>
                  <a:txBody>
                    <a:bodyPr vert="horz" wrap="square"/>
                    <a:lstStyle/>
                    <a:p>
                      <a:r>
                        <a:rPr lang="en-US" sz="1600"/>
                        <a:t>6 Gbps (6,000,000,000 bps)</a:t>
                      </a:r>
                    </a:p>
                  </a:txBody>
                  <a:tcPr marL="67990" marR="67990" marT="33995" marB="33995" anchor="ctr"/>
                </a:tc>
                <a:tc>
                  <a:txBody>
                    <a:bodyPr vert="horz" wrap="square"/>
                    <a:lstStyle/>
                    <a:p>
                      <a:r>
                        <a:rPr lang="en-US" sz="1600"/>
                        <a:t>~10 hours 26 minutes</a:t>
                      </a:r>
                    </a:p>
                  </a:txBody>
                  <a:tcPr marL="67990" marR="67990" marT="33995" marB="33995" anchor="ctr"/>
                </a:tc>
                <a:extLst>
                  <a:ext uri="{0D108BD9-81ED-4DB2-BD59-A6C34878D82A}">
                    <a16:rowId xmlns:a16="http://schemas.microsoft.com/office/drawing/2014/main" val="1525689055"/>
                  </a:ext>
                </a:extLst>
              </a:tr>
              <a:tr h="296513">
                <a:tc>
                  <a:txBody>
                    <a:bodyPr vert="horz" wrap="square"/>
                    <a:lstStyle/>
                    <a:p>
                      <a:r>
                        <a:rPr lang="en-US" sz="1600" b="1"/>
                        <a:t>USB 3.0</a:t>
                      </a:r>
                      <a:endParaRPr lang="en-US" sz="1600"/>
                    </a:p>
                  </a:txBody>
                  <a:tcPr marL="67990" marR="67990" marT="33995" marB="33995" anchor="ctr"/>
                </a:tc>
                <a:tc>
                  <a:txBody>
                    <a:bodyPr vert="horz" wrap="square"/>
                    <a:lstStyle/>
                    <a:p>
                      <a:r>
                        <a:rPr lang="en-US" sz="1600"/>
                        <a:t>5 Gbps (5,000,000,000 bps)</a:t>
                      </a:r>
                    </a:p>
                  </a:txBody>
                  <a:tcPr marL="67990" marR="67990" marT="33995" marB="33995" anchor="ctr"/>
                </a:tc>
                <a:tc>
                  <a:txBody>
                    <a:bodyPr vert="horz" wrap="square"/>
                    <a:lstStyle/>
                    <a:p>
                      <a:r>
                        <a:rPr lang="en-US" sz="1600"/>
                        <a:t>~2 hours 18 minutes</a:t>
                      </a:r>
                    </a:p>
                  </a:txBody>
                  <a:tcPr marL="67990" marR="67990" marT="33995" marB="33995" anchor="ctr"/>
                </a:tc>
                <a:extLst>
                  <a:ext uri="{0D108BD9-81ED-4DB2-BD59-A6C34878D82A}">
                    <a16:rowId xmlns:a16="http://schemas.microsoft.com/office/drawing/2014/main" val="4039516860"/>
                  </a:ext>
                </a:extLst>
              </a:tr>
              <a:tr h="296513">
                <a:tc>
                  <a:txBody>
                    <a:bodyPr vert="horz" wrap="square"/>
                    <a:lstStyle/>
                    <a:p>
                      <a:r>
                        <a:rPr lang="en-US" sz="1600" b="1"/>
                        <a:t>FireWire 800</a:t>
                      </a:r>
                      <a:endParaRPr lang="en-US" sz="1600"/>
                    </a:p>
                  </a:txBody>
                  <a:tcPr marL="67990" marR="67990" marT="33995" marB="33995" anchor="ctr"/>
                </a:tc>
                <a:tc>
                  <a:txBody>
                    <a:bodyPr vert="horz" wrap="square"/>
                    <a:lstStyle/>
                    <a:p>
                      <a:r>
                        <a:rPr lang="en-US" sz="1600"/>
                        <a:t>800 Mbps (800,000,000 bps)</a:t>
                      </a:r>
                    </a:p>
                  </a:txBody>
                  <a:tcPr marL="67990" marR="67990" marT="33995" marB="33995" anchor="ctr"/>
                </a:tc>
                <a:tc>
                  <a:txBody>
                    <a:bodyPr vert="horz" wrap="square"/>
                    <a:lstStyle/>
                    <a:p>
                      <a:r>
                        <a:rPr lang="en-US" sz="1600"/>
                        <a:t>~17 hours 8 minutes</a:t>
                      </a:r>
                    </a:p>
                  </a:txBody>
                  <a:tcPr marL="67990" marR="67990" marT="33995" marB="33995" anchor="ctr"/>
                </a:tc>
                <a:extLst>
                  <a:ext uri="{0D108BD9-81ED-4DB2-BD59-A6C34878D82A}">
                    <a16:rowId xmlns:a16="http://schemas.microsoft.com/office/drawing/2014/main" val="4043014281"/>
                  </a:ext>
                </a:extLst>
              </a:tr>
              <a:tr h="296513">
                <a:tc>
                  <a:txBody>
                    <a:bodyPr vert="horz" wrap="square"/>
                    <a:lstStyle/>
                    <a:p>
                      <a:r>
                        <a:rPr lang="en-US" sz="1600" b="1"/>
                        <a:t>USB 3.1 (Gen 2)</a:t>
                      </a:r>
                      <a:endParaRPr lang="en-US" sz="1600"/>
                    </a:p>
                  </a:txBody>
                  <a:tcPr marL="67990" marR="67990" marT="33995" marB="33995" anchor="ctr"/>
                </a:tc>
                <a:tc>
                  <a:txBody>
                    <a:bodyPr vert="horz" wrap="square"/>
                    <a:lstStyle/>
                    <a:p>
                      <a:r>
                        <a:rPr lang="en-US" sz="1600"/>
                        <a:t>10 Gbps (10,000,000,000 bps)</a:t>
                      </a:r>
                    </a:p>
                  </a:txBody>
                  <a:tcPr marL="67990" marR="67990" marT="33995" marB="33995" anchor="ctr"/>
                </a:tc>
                <a:tc>
                  <a:txBody>
                    <a:bodyPr vert="horz" wrap="square"/>
                    <a:lstStyle/>
                    <a:p>
                      <a:r>
                        <a:rPr lang="en-US" sz="1600"/>
                        <a:t>~1 hour 9 minutes</a:t>
                      </a:r>
                    </a:p>
                  </a:txBody>
                  <a:tcPr marL="67990" marR="67990" marT="33995" marB="33995" anchor="ctr"/>
                </a:tc>
                <a:extLst>
                  <a:ext uri="{0D108BD9-81ED-4DB2-BD59-A6C34878D82A}">
                    <a16:rowId xmlns:a16="http://schemas.microsoft.com/office/drawing/2014/main" val="1876272183"/>
                  </a:ext>
                </a:extLst>
              </a:tr>
              <a:tr h="296513">
                <a:tc>
                  <a:txBody>
                    <a:bodyPr vert="horz" wrap="square"/>
                    <a:lstStyle/>
                    <a:p>
                      <a:r>
                        <a:rPr lang="en-US" sz="1600" b="1"/>
                        <a:t>SCSI (Ultra-320)</a:t>
                      </a:r>
                      <a:endParaRPr lang="en-US" sz="1600"/>
                    </a:p>
                  </a:txBody>
                  <a:tcPr marL="67990" marR="67990" marT="33995" marB="33995" anchor="ctr"/>
                </a:tc>
                <a:tc>
                  <a:txBody>
                    <a:bodyPr vert="horz" wrap="square"/>
                    <a:lstStyle/>
                    <a:p>
                      <a:r>
                        <a:rPr lang="en-US" sz="1600"/>
                        <a:t>320 MB/s (2.56 Gbps)</a:t>
                      </a:r>
                    </a:p>
                  </a:txBody>
                  <a:tcPr marL="67990" marR="67990" marT="33995" marB="33995" anchor="ctr"/>
                </a:tc>
                <a:tc>
                  <a:txBody>
                    <a:bodyPr vert="horz" wrap="square"/>
                    <a:lstStyle/>
                    <a:p>
                      <a:r>
                        <a:rPr lang="en-US" sz="1600"/>
                        <a:t>~3 hours 55 minutes</a:t>
                      </a:r>
                    </a:p>
                  </a:txBody>
                  <a:tcPr marL="67990" marR="67990" marT="33995" marB="33995" anchor="ctr"/>
                </a:tc>
                <a:extLst>
                  <a:ext uri="{0D108BD9-81ED-4DB2-BD59-A6C34878D82A}">
                    <a16:rowId xmlns:a16="http://schemas.microsoft.com/office/drawing/2014/main" val="3758816920"/>
                  </a:ext>
                </a:extLst>
              </a:tr>
              <a:tr h="296513">
                <a:tc>
                  <a:txBody>
                    <a:bodyPr vert="horz" wrap="square"/>
                    <a:lstStyle/>
                    <a:p>
                      <a:r>
                        <a:rPr lang="en-US" sz="1600" b="1"/>
                        <a:t>USB 3.2 (Gen 2x2)</a:t>
                      </a:r>
                      <a:endParaRPr lang="en-US" sz="1600"/>
                    </a:p>
                  </a:txBody>
                  <a:tcPr marL="67990" marR="67990" marT="33995" marB="33995" anchor="ctr"/>
                </a:tc>
                <a:tc>
                  <a:txBody>
                    <a:bodyPr vert="horz" wrap="square"/>
                    <a:lstStyle/>
                    <a:p>
                      <a:r>
                        <a:rPr lang="en-US" sz="1600"/>
                        <a:t>20 Gbps (20,000,000,000 bps)</a:t>
                      </a:r>
                    </a:p>
                  </a:txBody>
                  <a:tcPr marL="67990" marR="67990" marT="33995" marB="33995" anchor="ctr"/>
                </a:tc>
                <a:tc>
                  <a:txBody>
                    <a:bodyPr vert="horz" wrap="square"/>
                    <a:lstStyle/>
                    <a:p>
                      <a:r>
                        <a:rPr lang="en-US" sz="1600"/>
                        <a:t>~34 minutes</a:t>
                      </a:r>
                    </a:p>
                  </a:txBody>
                  <a:tcPr marL="67990" marR="67990" marT="33995" marB="33995" anchor="ctr"/>
                </a:tc>
                <a:extLst>
                  <a:ext uri="{0D108BD9-81ED-4DB2-BD59-A6C34878D82A}">
                    <a16:rowId xmlns:a16="http://schemas.microsoft.com/office/drawing/2014/main" val="4271755679"/>
                  </a:ext>
                </a:extLst>
              </a:tr>
              <a:tr h="296513">
                <a:tc>
                  <a:txBody>
                    <a:bodyPr vert="horz" wrap="square"/>
                    <a:lstStyle/>
                    <a:p>
                      <a:r>
                        <a:rPr lang="en-US" sz="1600" b="1"/>
                        <a:t>Thunderbolt 2</a:t>
                      </a:r>
                      <a:endParaRPr lang="en-US" sz="1600"/>
                    </a:p>
                  </a:txBody>
                  <a:tcPr marL="67990" marR="67990" marT="33995" marB="33995" anchor="ctr"/>
                </a:tc>
                <a:tc>
                  <a:txBody>
                    <a:bodyPr vert="horz" wrap="square"/>
                    <a:lstStyle/>
                    <a:p>
                      <a:r>
                        <a:rPr lang="en-US" sz="1600"/>
                        <a:t>20 Gbps (20,000,000,000 bps)</a:t>
                      </a:r>
                    </a:p>
                  </a:txBody>
                  <a:tcPr marL="67990" marR="67990" marT="33995" marB="33995" anchor="ctr"/>
                </a:tc>
                <a:tc>
                  <a:txBody>
                    <a:bodyPr vert="horz" wrap="square"/>
                    <a:lstStyle/>
                    <a:p>
                      <a:r>
                        <a:rPr lang="en-US" sz="1600"/>
                        <a:t>~34 minutes</a:t>
                      </a:r>
                    </a:p>
                  </a:txBody>
                  <a:tcPr marL="67990" marR="67990" marT="33995" marB="33995" anchor="ctr"/>
                </a:tc>
                <a:extLst>
                  <a:ext uri="{0D108BD9-81ED-4DB2-BD59-A6C34878D82A}">
                    <a16:rowId xmlns:a16="http://schemas.microsoft.com/office/drawing/2014/main" val="3249220165"/>
                  </a:ext>
                </a:extLst>
              </a:tr>
              <a:tr h="296513">
                <a:tc>
                  <a:txBody>
                    <a:bodyPr vert="horz" wrap="square"/>
                    <a:lstStyle/>
                    <a:p>
                      <a:r>
                        <a:rPr lang="en-US" sz="1600" b="1"/>
                        <a:t>PCIe 3.0 (x4)</a:t>
                      </a:r>
                      <a:endParaRPr lang="en-US" sz="1600"/>
                    </a:p>
                  </a:txBody>
                  <a:tcPr marL="67990" marR="67990" marT="33995" marB="33995" anchor="ctr"/>
                </a:tc>
                <a:tc>
                  <a:txBody>
                    <a:bodyPr vert="horz" wrap="square"/>
                    <a:lstStyle/>
                    <a:p>
                      <a:r>
                        <a:rPr lang="en-US" sz="1600"/>
                        <a:t>8 Gbps (8,000,000,000 bps)</a:t>
                      </a:r>
                    </a:p>
                  </a:txBody>
                  <a:tcPr marL="67990" marR="67990" marT="33995" marB="33995" anchor="ctr"/>
                </a:tc>
                <a:tc>
                  <a:txBody>
                    <a:bodyPr vert="horz" wrap="square"/>
                    <a:lstStyle/>
                    <a:p>
                      <a:r>
                        <a:rPr lang="en-US" sz="1600"/>
                        <a:t>~7 hours 50 minutes</a:t>
                      </a:r>
                    </a:p>
                  </a:txBody>
                  <a:tcPr marL="67990" marR="67990" marT="33995" marB="33995" anchor="ctr"/>
                </a:tc>
                <a:extLst>
                  <a:ext uri="{0D108BD9-81ED-4DB2-BD59-A6C34878D82A}">
                    <a16:rowId xmlns:a16="http://schemas.microsoft.com/office/drawing/2014/main" val="2632488848"/>
                  </a:ext>
                </a:extLst>
              </a:tr>
              <a:tr h="296513">
                <a:tc>
                  <a:txBody>
                    <a:bodyPr vert="horz" wrap="square"/>
                    <a:lstStyle/>
                    <a:p>
                      <a:r>
                        <a:rPr lang="en-US" sz="1600" b="1"/>
                        <a:t>PCIe 4.0 (x4)</a:t>
                      </a:r>
                      <a:endParaRPr lang="en-US" sz="1600"/>
                    </a:p>
                  </a:txBody>
                  <a:tcPr marL="67990" marR="67990" marT="33995" marB="33995" anchor="ctr"/>
                </a:tc>
                <a:tc>
                  <a:txBody>
                    <a:bodyPr vert="horz" wrap="square"/>
                    <a:lstStyle/>
                    <a:p>
                      <a:r>
                        <a:rPr lang="en-US" sz="1600"/>
                        <a:t>16 Gbps (16,000,000,000 bps)</a:t>
                      </a:r>
                    </a:p>
                  </a:txBody>
                  <a:tcPr marL="67990" marR="67990" marT="33995" marB="33995" anchor="ctr"/>
                </a:tc>
                <a:tc>
                  <a:txBody>
                    <a:bodyPr vert="horz" wrap="square"/>
                    <a:lstStyle/>
                    <a:p>
                      <a:r>
                        <a:rPr lang="en-US" sz="1600"/>
                        <a:t>~3 hours 54 minutes</a:t>
                      </a:r>
                    </a:p>
                  </a:txBody>
                  <a:tcPr marL="67990" marR="67990" marT="33995" marB="33995" anchor="ctr"/>
                </a:tc>
                <a:extLst>
                  <a:ext uri="{0D108BD9-81ED-4DB2-BD59-A6C34878D82A}">
                    <a16:rowId xmlns:a16="http://schemas.microsoft.com/office/drawing/2014/main" val="1896740070"/>
                  </a:ext>
                </a:extLst>
              </a:tr>
              <a:tr h="296513">
                <a:tc>
                  <a:txBody>
                    <a:bodyPr vert="horz" wrap="square"/>
                    <a:lstStyle/>
                    <a:p>
                      <a:r>
                        <a:rPr lang="en-US" sz="1600" b="1"/>
                        <a:t>Thunderbolt 3</a:t>
                      </a:r>
                      <a:endParaRPr lang="en-US" sz="1600"/>
                    </a:p>
                  </a:txBody>
                  <a:tcPr marL="67990" marR="67990" marT="33995" marB="33995" anchor="ctr"/>
                </a:tc>
                <a:tc>
                  <a:txBody>
                    <a:bodyPr vert="horz" wrap="square"/>
                    <a:lstStyle/>
                    <a:p>
                      <a:r>
                        <a:rPr lang="en-US" sz="1600"/>
                        <a:t>40 Gbps (40,000,000,000 bps)</a:t>
                      </a:r>
                    </a:p>
                  </a:txBody>
                  <a:tcPr marL="67990" marR="67990" marT="33995" marB="33995" anchor="ctr"/>
                </a:tc>
                <a:tc>
                  <a:txBody>
                    <a:bodyPr vert="horz" wrap="square"/>
                    <a:lstStyle/>
                    <a:p>
                      <a:r>
                        <a:rPr lang="en-US" sz="1600"/>
                        <a:t>~17 minutes</a:t>
                      </a:r>
                    </a:p>
                  </a:txBody>
                  <a:tcPr marL="67990" marR="67990" marT="33995" marB="33995" anchor="ctr"/>
                </a:tc>
                <a:extLst>
                  <a:ext uri="{0D108BD9-81ED-4DB2-BD59-A6C34878D82A}">
                    <a16:rowId xmlns:a16="http://schemas.microsoft.com/office/drawing/2014/main" val="4026326225"/>
                  </a:ext>
                </a:extLst>
              </a:tr>
              <a:tr h="296513">
                <a:tc>
                  <a:txBody>
                    <a:bodyPr vert="horz" wrap="square"/>
                    <a:lstStyle/>
                    <a:p>
                      <a:r>
                        <a:rPr lang="en-US" sz="1600" b="1"/>
                        <a:t>NVMe (PCIe 3.0 x4)</a:t>
                      </a:r>
                      <a:endParaRPr lang="en-US" sz="1600"/>
                    </a:p>
                  </a:txBody>
                  <a:tcPr marL="67990" marR="67990" marT="33995" marB="33995" anchor="ctr"/>
                </a:tc>
                <a:tc>
                  <a:txBody>
                    <a:bodyPr vert="horz" wrap="square"/>
                    <a:lstStyle/>
                    <a:p>
                      <a:r>
                        <a:rPr lang="en-US" sz="1600"/>
                        <a:t>32 Gbps (32,000,000,000 bps)</a:t>
                      </a:r>
                    </a:p>
                  </a:txBody>
                  <a:tcPr marL="67990" marR="67990" marT="33995" marB="33995" anchor="ctr"/>
                </a:tc>
                <a:tc>
                  <a:txBody>
                    <a:bodyPr vert="horz" wrap="square"/>
                    <a:lstStyle/>
                    <a:p>
                      <a:r>
                        <a:rPr lang="en-US" sz="1600"/>
                        <a:t>~1 hour 57 minutes</a:t>
                      </a:r>
                    </a:p>
                  </a:txBody>
                  <a:tcPr marL="67990" marR="67990" marT="33995" marB="33995" anchor="ctr"/>
                </a:tc>
                <a:extLst>
                  <a:ext uri="{0D108BD9-81ED-4DB2-BD59-A6C34878D82A}">
                    <a16:rowId xmlns:a16="http://schemas.microsoft.com/office/drawing/2014/main" val="3983721642"/>
                  </a:ext>
                </a:extLst>
              </a:tr>
              <a:tr h="296513">
                <a:tc>
                  <a:txBody>
                    <a:bodyPr vert="horz" wrap="square"/>
                    <a:lstStyle/>
                    <a:p>
                      <a:r>
                        <a:rPr lang="en-US" sz="1600" b="1"/>
                        <a:t>NVMe (PCIe 4.0 x4)</a:t>
                      </a:r>
                      <a:endParaRPr lang="en-US" sz="1600"/>
                    </a:p>
                  </a:txBody>
                  <a:tcPr marL="67990" marR="67990" marT="33995" marB="33995" anchor="ctr"/>
                </a:tc>
                <a:tc>
                  <a:txBody>
                    <a:bodyPr vert="horz" wrap="square"/>
                    <a:lstStyle/>
                    <a:p>
                      <a:r>
                        <a:rPr lang="en-US" sz="1600"/>
                        <a:t>64 Gbps (64,000,000,000 bps)</a:t>
                      </a:r>
                    </a:p>
                  </a:txBody>
                  <a:tcPr marL="67990" marR="67990" marT="33995" marB="33995" anchor="ctr"/>
                </a:tc>
                <a:tc>
                  <a:txBody>
                    <a:bodyPr vert="horz" wrap="square"/>
                    <a:lstStyle/>
                    <a:p>
                      <a:r>
                        <a:rPr lang="en-US" sz="1600"/>
                        <a:t>~58 minutes</a:t>
                      </a:r>
                    </a:p>
                  </a:txBody>
                  <a:tcPr marL="67990" marR="67990" marT="33995" marB="33995" anchor="ctr"/>
                </a:tc>
                <a:extLst>
                  <a:ext uri="{0D108BD9-81ED-4DB2-BD59-A6C34878D82A}">
                    <a16:rowId xmlns:a16="http://schemas.microsoft.com/office/drawing/2014/main" val="3545775122"/>
                  </a:ext>
                </a:extLst>
              </a:tr>
            </a:tbl>
          </a:graphicData>
        </a:graphic>
      </p:graphicFrame>
      <p:sp>
        <p:nvSpPr>
          <p:cNvPr id="55" name="TextBox 54">
            <a:extLst>
              <a:ext uri="{FF2B5EF4-FFF2-40B4-BE49-F238E27FC236}">
                <a16:creationId xmlns:a16="http://schemas.microsoft.com/office/drawing/2014/main" id="{03B27397-279C-F4AB-F0C5-18D02FD031A1}"/>
              </a:ext>
            </a:extLst>
          </p:cNvPr>
          <p:cNvSpPr txBox="1"/>
          <p:nvPr/>
        </p:nvSpPr>
        <p:spPr>
          <a:xfrm>
            <a:off x="424543" y="1302765"/>
            <a:ext cx="3568148" cy="4893647"/>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2400">
                <a:latin typeface="+mn-lt"/>
              </a:rPr>
              <a:t>Other variables that can also influence the speed are:</a:t>
            </a:r>
          </a:p>
          <a:p>
            <a:pPr marL="342900" indent="-342900">
              <a:buFont typeface="Arial" pitchFamily="34" charset="0"/>
              <a:buChar char="•"/>
            </a:pPr>
            <a:r>
              <a:rPr lang="en-US" sz="2400">
                <a:latin typeface="+mn-lt"/>
              </a:rPr>
              <a:t>CPU speed</a:t>
            </a:r>
          </a:p>
          <a:p>
            <a:pPr marL="342900" indent="-342900">
              <a:buFont typeface="Arial" pitchFamily="34" charset="0"/>
              <a:buChar char="•"/>
            </a:pPr>
            <a:r>
              <a:rPr lang="en-US" sz="2400">
                <a:latin typeface="+mn-lt"/>
              </a:rPr>
              <a:t>The number of threads available to transfer data simultaneously on the motherboard</a:t>
            </a:r>
          </a:p>
          <a:p>
            <a:pPr marL="342900" indent="-342900">
              <a:buFont typeface="Arial" pitchFamily="34" charset="0"/>
              <a:buChar char="•"/>
            </a:pPr>
            <a:r>
              <a:rPr lang="en-US" sz="2400">
                <a:latin typeface="+mn-lt"/>
              </a:rPr>
              <a:t>The quality and reliability of the cables connecting the devices.</a:t>
            </a:r>
          </a:p>
        </p:txBody>
      </p:sp>
    </p:spTree>
    <p:extLst>
      <p:ext uri="{BB962C8B-B14F-4D97-AF65-F5344CB8AC3E}">
        <p14:creationId val="1020311538"/>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C6344DD5-0D0B-0E6E-D6F7-C27CB9042A5C}"/>
            </a:ext>
          </a:extLst>
        </p:cNvPr>
        <p:cNvGrpSpPr/>
        <p:nvPr/>
      </p:nvGrpSpPr>
      <p:grpSpPr>
        <a:xfrm>
          <a:off x="0" y="0"/>
          <a:ext cx="0" cy="0"/>
        </a:xfrm>
      </p:grpSpPr>
      <p:sp>
        <p:nvSpPr>
          <p:cNvPr id="3" name="Title 2">
            <a:extLst>
              <a:ext uri="{FF2B5EF4-FFF2-40B4-BE49-F238E27FC236}">
                <a16:creationId xmlns:a16="http://schemas.microsoft.com/office/drawing/2014/main" id="{733B761D-5491-DEB4-35A0-F55B8723AE49}"/>
              </a:ext>
            </a:extLst>
          </p:cNvPr>
          <p:cNvSpPr>
            <a:spLocks noGrp="1"/>
          </p:cNvSpPr>
          <p:nvPr>
            <p:ph type="title"/>
          </p:nvPr>
        </p:nvSpPr>
        <p:spPr/>
        <p:txBody>
          <a:bodyPr/>
          <a:lstStyle/>
          <a:p>
            <a:r>
              <a:rPr lang="en-US"/>
              <a:t>Contingency Planning for Image Acquisitions (1 of 3)</a:t>
            </a:r>
          </a:p>
        </p:txBody>
      </p:sp>
      <p:sp>
        <p:nvSpPr>
          <p:cNvPr id="2" name="Content Placeholder 1">
            <a:extLst>
              <a:ext uri="{FF2B5EF4-FFF2-40B4-BE49-F238E27FC236}">
                <a16:creationId xmlns:a16="http://schemas.microsoft.com/office/drawing/2014/main" id="{41BB39CB-2C5C-1543-8572-600D9A23E623}"/>
              </a:ext>
            </a:extLst>
          </p:cNvPr>
          <p:cNvSpPr>
            <a:spLocks noGrp="1"/>
          </p:cNvSpPr>
          <p:nvPr>
            <p:ph idx="1"/>
          </p:nvPr>
        </p:nvSpPr>
        <p:spPr/>
        <p:txBody>
          <a:bodyPr/>
          <a:lstStyle/>
          <a:p>
            <a:pPr eaLnBrk="1" hangingPunct="1"/>
            <a:r>
              <a:rPr lang="en-US" altLang="en-US"/>
              <a:t>You should create a duplicate copy of your evidence image file</a:t>
            </a:r>
          </a:p>
          <a:p>
            <a:pPr eaLnBrk="1" hangingPunct="1"/>
            <a:r>
              <a:rPr lang="en-US" altLang="en-US"/>
              <a:t>Make at least two images of digital evidence</a:t>
            </a:r>
          </a:p>
          <a:p>
            <a:pPr lvl="1" eaLnBrk="1" hangingPunct="1"/>
            <a:r>
              <a:rPr lang="en-US" altLang="en-US"/>
              <a:t>Use different tools or techniques</a:t>
            </a:r>
          </a:p>
          <a:p>
            <a:pPr eaLnBrk="1" hangingPunct="1"/>
            <a:r>
              <a:rPr lang="en-US" altLang="en-US"/>
              <a:t>Some tools don’t copy </a:t>
            </a:r>
            <a:r>
              <a:rPr lang="en-US" altLang="en-US" b="1"/>
              <a:t>host protected area </a:t>
            </a:r>
            <a:r>
              <a:rPr lang="en-US" altLang="en-US"/>
              <a:t>(</a:t>
            </a:r>
            <a:r>
              <a:rPr lang="en-US" altLang="en-US" b="1"/>
              <a:t>HPA</a:t>
            </a:r>
            <a:r>
              <a:rPr lang="en-US" altLang="en-US"/>
              <a:t>)</a:t>
            </a:r>
          </a:p>
          <a:p>
            <a:pPr lvl="1" eaLnBrk="1" hangingPunct="1"/>
            <a:r>
              <a:rPr lang="en-US" altLang="en-US"/>
              <a:t>The HPA is an area of a disk drive that is reserved for booting utilities and diagnostic programs, Not visible to OS</a:t>
            </a:r>
          </a:p>
          <a:p>
            <a:pPr lvl="1" eaLnBrk="1" hangingPunct="1"/>
            <a:r>
              <a:rPr lang="en-US" altLang="en-US"/>
              <a:t>To capture HPA use tools that access the drive at the BIOS level, such as Belkasoft, ILookIX IXImager, or XWays Imager with a write-blocker, or use the hardware device Image MASSter</a:t>
            </a:r>
            <a:endParaRPr lang="en-US"/>
          </a:p>
        </p:txBody>
      </p:sp>
    </p:spTree>
    <p:extLst>
      <p:ext uri="{BB962C8B-B14F-4D97-AF65-F5344CB8AC3E}">
        <p14:creationId val="3071664931"/>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E6E973B-DBD7-7FFB-E708-193441428F72}"/>
              </a:ext>
            </a:extLst>
          </p:cNvPr>
          <p:cNvSpPr>
            <a:spLocks noGrp="1"/>
          </p:cNvSpPr>
          <p:nvPr>
            <p:ph type="title"/>
          </p:nvPr>
        </p:nvSpPr>
        <p:spPr/>
        <p:txBody>
          <a:bodyPr/>
          <a:lstStyle/>
          <a:p>
            <a:r>
              <a:rPr lang="en-US"/>
              <a:t>Contingency Planning for Image Acquisitions (2 of 3)</a:t>
            </a:r>
          </a:p>
        </p:txBody>
      </p:sp>
      <p:sp>
        <p:nvSpPr>
          <p:cNvPr id="2" name="Content Placeholder 1">
            <a:extLst>
              <a:ext uri="{FF2B5EF4-FFF2-40B4-BE49-F238E27FC236}">
                <a16:creationId xmlns:a16="http://schemas.microsoft.com/office/drawing/2014/main" id="{49B1F8AF-D66B-58C8-D9E0-E4B677DD1D84}"/>
              </a:ext>
            </a:extLst>
          </p:cNvPr>
          <p:cNvSpPr>
            <a:spLocks noGrp="1"/>
          </p:cNvSpPr>
          <p:nvPr>
            <p:ph idx="1"/>
          </p:nvPr>
        </p:nvSpPr>
        <p:spPr/>
        <p:txBody>
          <a:bodyPr/>
          <a:lstStyle/>
          <a:p>
            <a:pPr lvl="1" eaLnBrk="1" hangingPunct="1"/>
            <a:r>
              <a:rPr lang="en-US" altLang="en-US"/>
              <a:t>The </a:t>
            </a:r>
            <a:r>
              <a:rPr lang="en-US" altLang="en-US" b="1"/>
              <a:t>whole disk encryption</a:t>
            </a:r>
            <a:r>
              <a:rPr lang="en-US" altLang="en-US"/>
              <a:t> feature in Windows called BitLockerM</a:t>
            </a:r>
            <a:endParaRPr lang="en-US" altLang="en-US"/>
          </a:p>
          <a:p>
            <a:pPr lvl="2"/>
            <a:r>
              <a:rPr lang="en-US" altLang="en-US" err="1"/>
              <a:t>Perfom encryption of data sector by sector making it unreadable when copied with a static acquisition method. </a:t>
            </a:r>
          </a:p>
          <a:p>
            <a:pPr lvl="2"/>
            <a:r>
              <a:rPr lang="en-US" altLang="en-US"/>
              <a:t>Most whole disk encrypted drives currently involves decrypting the drives, which requires the user’s cooperation in providing the decryption key. </a:t>
            </a:r>
          </a:p>
          <a:p>
            <a:pPr lvl="2"/>
            <a:r>
              <a:rPr lang="en-US" altLang="en-US"/>
              <a:t>Most whole disk encryption tools at least have a manual process for decrypting data, which is converting the encrypted disk to an unencrypted disk. This process can take several hours depending on the disk size. </a:t>
            </a:r>
            <a:endParaRPr lang="en-US"/>
          </a:p>
        </p:txBody>
      </p:sp>
    </p:spTree>
    <p:extLst>
      <p:ext uri="{BB962C8B-B14F-4D97-AF65-F5344CB8AC3E}">
        <p14:creationId val="779583596"/>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3C7EA5F1-5AD4-C239-0798-03A10EC19FF1}"/>
            </a:ext>
          </a:extLst>
        </p:cNvPr>
        <p:cNvGrpSpPr/>
        <p:nvPr/>
      </p:nvGrpSpPr>
      <p:grpSpPr>
        <a:xfrm>
          <a:off x="0" y="0"/>
          <a:ext cx="0" cy="0"/>
        </a:xfrm>
      </p:grpSpPr>
      <p:sp>
        <p:nvSpPr>
          <p:cNvPr id="3" name="Title 2">
            <a:extLst>
              <a:ext uri="{FF2B5EF4-FFF2-40B4-BE49-F238E27FC236}">
                <a16:creationId xmlns:a16="http://schemas.microsoft.com/office/drawing/2014/main" id="{9A473B01-FC7B-10B0-68B0-3F89B266EDED}"/>
              </a:ext>
            </a:extLst>
          </p:cNvPr>
          <p:cNvSpPr>
            <a:spLocks noGrp="1"/>
          </p:cNvSpPr>
          <p:nvPr>
            <p:ph type="title"/>
          </p:nvPr>
        </p:nvSpPr>
        <p:spPr/>
        <p:txBody>
          <a:bodyPr/>
          <a:lstStyle/>
          <a:p>
            <a:r>
              <a:rPr lang="en-US"/>
              <a:t>Contingency Planning for Image Acquisitions (2 of 2)</a:t>
            </a:r>
          </a:p>
        </p:txBody>
      </p:sp>
      <p:sp>
        <p:nvSpPr>
          <p:cNvPr id="2" name="Content Placeholder 1">
            <a:extLst>
              <a:ext uri="{FF2B5EF4-FFF2-40B4-BE49-F238E27FC236}">
                <a16:creationId xmlns:a16="http://schemas.microsoft.com/office/drawing/2014/main" id="{F2E51F6E-135D-2FBF-9405-15F8FF46B1E5}"/>
              </a:ext>
            </a:extLst>
          </p:cNvPr>
          <p:cNvSpPr>
            <a:spLocks noGrp="1"/>
          </p:cNvSpPr>
          <p:nvPr>
            <p:ph idx="1"/>
          </p:nvPr>
        </p:nvSpPr>
        <p:spPr/>
        <p:txBody>
          <a:bodyPr/>
          <a:lstStyle/>
          <a:p>
            <a:pPr lvl="1" eaLnBrk="1" hangingPunct="1"/>
            <a:r>
              <a:rPr lang="en-US" altLang="en-US"/>
              <a:t>The </a:t>
            </a:r>
            <a:r>
              <a:rPr lang="en-US" altLang="en-US" b="1"/>
              <a:t>whole disk encryption</a:t>
            </a:r>
            <a:r>
              <a:rPr lang="en-US" altLang="en-US"/>
              <a:t> feature in Windows called BitLockerM</a:t>
            </a:r>
            <a:endParaRPr lang="en-US" altLang="en-US"/>
          </a:p>
          <a:p>
            <a:pPr lvl="2"/>
            <a:r>
              <a:rPr lang="en-US" altLang="en-US"/>
              <a:t>Both allocated and unallocated data can be retrieved when the drive is decrypted. </a:t>
            </a:r>
          </a:p>
          <a:p>
            <a:pPr lvl="2"/>
            <a:r>
              <a:rPr lang="en-US" altLang="en-US"/>
              <a:t>You can recover the disk key with a tool such as Elcomsoft Forensic Disk Decryptor</a:t>
            </a:r>
            <a:endParaRPr lang="en-US" altLang="en-US"/>
          </a:p>
          <a:p>
            <a:endParaRPr lang="en-US"/>
          </a:p>
        </p:txBody>
      </p:sp>
    </p:spTree>
    <p:extLst>
      <p:ext uri="{BB962C8B-B14F-4D97-AF65-F5344CB8AC3E}">
        <p14:creationId val="3360001329"/>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69C2A68-1F1A-B612-93BC-08A6AF207D44}"/>
              </a:ext>
            </a:extLst>
          </p:cNvPr>
          <p:cNvSpPr>
            <a:spLocks noGrp="1"/>
          </p:cNvSpPr>
          <p:nvPr>
            <p:ph type="title"/>
          </p:nvPr>
        </p:nvSpPr>
        <p:spPr/>
        <p:txBody>
          <a:bodyPr/>
          <a:lstStyle/>
          <a:p>
            <a:r>
              <a:rPr lang="en-US"/>
              <a:t>Using Acquisition Tools (1 of 2)</a:t>
            </a:r>
          </a:p>
        </p:txBody>
      </p:sp>
      <p:sp>
        <p:nvSpPr>
          <p:cNvPr id="2" name="Content Placeholder 1">
            <a:extLst>
              <a:ext uri="{FF2B5EF4-FFF2-40B4-BE49-F238E27FC236}">
                <a16:creationId xmlns:a16="http://schemas.microsoft.com/office/drawing/2014/main" id="{A9D5797B-5179-738B-59EA-D913359C243D}"/>
              </a:ext>
            </a:extLst>
          </p:cNvPr>
          <p:cNvSpPr>
            <a:spLocks noGrp="1"/>
          </p:cNvSpPr>
          <p:nvPr>
            <p:ph idx="1"/>
          </p:nvPr>
        </p:nvSpPr>
        <p:spPr>
          <a:xfrm>
            <a:off x="476843" y="1690692"/>
            <a:ext cx="11241915" cy="4486271"/>
          </a:xfrm>
        </p:spPr>
        <p:txBody>
          <a:bodyPr/>
          <a:lstStyle/>
          <a:p>
            <a:pPr eaLnBrk="1" hangingPunct="1"/>
            <a:r>
              <a:rPr lang="en-US" altLang="en-US"/>
              <a:t>Acquisition tools for Windows and Linux have an advantage of acquiring evidence from a suspect drive more convenient</a:t>
            </a:r>
          </a:p>
          <a:p>
            <a:pPr lvl="1"/>
            <a:r>
              <a:rPr lang="en-US" altLang="en-US" sz="2200"/>
              <a:t>Especially when used with hot-swappable devices</a:t>
            </a:r>
          </a:p>
          <a:p>
            <a:r>
              <a:rPr lang="en-US" altLang="en-US"/>
              <a:t>OS can easily contaminate an evidence drive when it’s mounted, change boot files by updating metadata, such as the most recent access time.</a:t>
            </a:r>
          </a:p>
          <a:p>
            <a:pPr lvl="1"/>
            <a:r>
              <a:rPr lang="en-US" altLang="en-US"/>
              <a:t>You must protect acquired data with a well-tested write-blocking hardware device or software application</a:t>
            </a:r>
          </a:p>
        </p:txBody>
      </p:sp>
    </p:spTree>
    <p:extLst>
      <p:ext uri="{BB962C8B-B14F-4D97-AF65-F5344CB8AC3E}">
        <p14:creationId val="3453241265"/>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3C8DB6AC-0709-1359-E40D-61E23831EED3}"/>
            </a:ext>
          </a:extLst>
        </p:cNvPr>
        <p:cNvGrpSpPr/>
        <p:nvPr/>
      </p:nvGrpSpPr>
      <p:grpSpPr>
        <a:xfrm>
          <a:off x="0" y="0"/>
          <a:ext cx="0" cy="0"/>
        </a:xfrm>
      </p:grpSpPr>
      <p:sp>
        <p:nvSpPr>
          <p:cNvPr id="3" name="Title 2">
            <a:extLst>
              <a:ext uri="{FF2B5EF4-FFF2-40B4-BE49-F238E27FC236}">
                <a16:creationId xmlns:a16="http://schemas.microsoft.com/office/drawing/2014/main" id="{06A43C96-A819-FC72-C111-FD381178310E}"/>
              </a:ext>
            </a:extLst>
          </p:cNvPr>
          <p:cNvSpPr>
            <a:spLocks noGrp="1"/>
          </p:cNvSpPr>
          <p:nvPr>
            <p:ph type="title"/>
          </p:nvPr>
        </p:nvSpPr>
        <p:spPr/>
        <p:txBody>
          <a:bodyPr/>
          <a:lstStyle/>
          <a:p>
            <a:r>
              <a:rPr lang="en-US"/>
              <a:t>Using Acquisition Tools (2 of 2)</a:t>
            </a:r>
          </a:p>
        </p:txBody>
      </p:sp>
      <p:sp>
        <p:nvSpPr>
          <p:cNvPr id="2" name="Content Placeholder 1">
            <a:extLst>
              <a:ext uri="{FF2B5EF4-FFF2-40B4-BE49-F238E27FC236}">
                <a16:creationId xmlns:a16="http://schemas.microsoft.com/office/drawing/2014/main" id="{ED172701-332E-E0CC-0615-04F5B8C80FAF}"/>
              </a:ext>
            </a:extLst>
          </p:cNvPr>
          <p:cNvSpPr>
            <a:spLocks noGrp="1"/>
          </p:cNvSpPr>
          <p:nvPr>
            <p:ph idx="1"/>
          </p:nvPr>
        </p:nvSpPr>
        <p:spPr>
          <a:xfrm>
            <a:off x="476843" y="1690692"/>
            <a:ext cx="11241915" cy="4486271"/>
          </a:xfrm>
        </p:spPr>
        <p:txBody>
          <a:bodyPr/>
          <a:lstStyle/>
          <a:p>
            <a:pPr lvl="1"/>
            <a:r>
              <a:rPr lang="en-US" altLang="en-US"/>
              <a:t>Some a laptop’s design make removing the disk drive difficult, or you might not have the right connector for a drive. </a:t>
            </a:r>
          </a:p>
          <a:p>
            <a:pPr lvl="1"/>
            <a:r>
              <a:rPr lang="en-US" altLang="en-US"/>
              <a:t>In these situations, a forensic bootable CD/DVD or USB drive gives you a way to acquire data from a suspect computer and write-protect the disk drive using a software write-blocker application</a:t>
            </a:r>
          </a:p>
        </p:txBody>
      </p:sp>
    </p:spTree>
    <p:extLst>
      <p:ext uri="{BB962C8B-B14F-4D97-AF65-F5344CB8AC3E}">
        <p14:creationId val="340201725"/>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D0A53E9-40E9-9081-E939-40DC8E6BE83E}"/>
              </a:ext>
            </a:extLst>
          </p:cNvPr>
          <p:cNvSpPr>
            <a:spLocks noGrp="1"/>
          </p:cNvSpPr>
          <p:nvPr>
            <p:ph type="title"/>
          </p:nvPr>
        </p:nvSpPr>
        <p:spPr/>
        <p:txBody>
          <a:bodyPr/>
          <a:lstStyle/>
          <a:p>
            <a:r>
              <a:rPr lang="en-US"/>
              <a:t>Using Linux Live CD/DVD and USB Distributions (1 of 3)</a:t>
            </a:r>
          </a:p>
        </p:txBody>
      </p:sp>
      <p:sp>
        <p:nvSpPr>
          <p:cNvPr id="2" name="Content Placeholder 1">
            <a:extLst>
              <a:ext uri="{FF2B5EF4-FFF2-40B4-BE49-F238E27FC236}">
                <a16:creationId xmlns:a16="http://schemas.microsoft.com/office/drawing/2014/main" id="{0BF51328-1D71-5630-5A6A-3E5EC177AE44}"/>
              </a:ext>
            </a:extLst>
          </p:cNvPr>
          <p:cNvSpPr>
            <a:spLocks noGrp="1"/>
          </p:cNvSpPr>
          <p:nvPr>
            <p:ph idx="1"/>
          </p:nvPr>
        </p:nvSpPr>
        <p:spPr/>
        <p:txBody>
          <a:bodyPr/>
          <a:lstStyle/>
          <a:p>
            <a:r>
              <a:rPr lang="en-US"/>
              <a:t>A few Linux ISO images are specifically designed for digital forensics</a:t>
            </a:r>
          </a:p>
          <a:p>
            <a:pPr lvl="1"/>
            <a:r>
              <a:rPr lang="en-US"/>
              <a:t>They contain additional utilities that typically aren’t installed in normal Linux distributions</a:t>
            </a:r>
          </a:p>
          <a:p>
            <a:pPr lvl="1"/>
            <a:r>
              <a:rPr lang="en-US"/>
              <a:t>Some are configured not to mount or to mount as read-only</a:t>
            </a:r>
          </a:p>
          <a:p>
            <a:pPr lvl="1"/>
            <a:r>
              <a:rPr lang="en-US"/>
              <a:t>When using a shell command to mount a drive, type </a:t>
            </a:r>
            <a:r>
              <a:rPr lang="en-US" b="1">
                <a:latin typeface="Courier New" panose="02070309020205020404" pitchFamily="49" charset="0"/>
                <a:cs typeface="Courier New" panose="02070309020205020404" pitchFamily="49" charset="0"/>
              </a:rPr>
              <a:t>mount –help </a:t>
            </a:r>
            <a:r>
              <a:rPr lang="en-US"/>
              <a:t>at the shell prompt to learn what options are available</a:t>
            </a:r>
          </a:p>
          <a:p>
            <a:r>
              <a:rPr lang="en-US"/>
              <a:t>Linux can copy data from a physical device without having to mount it</a:t>
            </a:r>
          </a:p>
        </p:txBody>
      </p:sp>
    </p:spTree>
    <p:extLst>
      <p:ext uri="{BB962C8B-B14F-4D97-AF65-F5344CB8AC3E}">
        <p14:creationId val="4054466076"/>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D0A53E9-40E9-9081-E939-40DC8E6BE83E}"/>
              </a:ext>
            </a:extLst>
          </p:cNvPr>
          <p:cNvSpPr>
            <a:spLocks noGrp="1"/>
          </p:cNvSpPr>
          <p:nvPr>
            <p:ph type="title"/>
          </p:nvPr>
        </p:nvSpPr>
        <p:spPr/>
        <p:txBody>
          <a:bodyPr/>
          <a:lstStyle/>
          <a:p>
            <a:r>
              <a:rPr lang="en-US"/>
              <a:t>Using Linux Live CD/DVD and USB Distributions (2 of 3)</a:t>
            </a:r>
          </a:p>
        </p:txBody>
      </p:sp>
      <p:sp>
        <p:nvSpPr>
          <p:cNvPr id="2" name="Content Placeholder 1">
            <a:extLst>
              <a:ext uri="{FF2B5EF4-FFF2-40B4-BE49-F238E27FC236}">
                <a16:creationId xmlns:a16="http://schemas.microsoft.com/office/drawing/2014/main" id="{0BF51328-1D71-5630-5A6A-3E5EC177AE44}"/>
              </a:ext>
            </a:extLst>
          </p:cNvPr>
          <p:cNvSpPr>
            <a:spLocks noGrp="1"/>
          </p:cNvSpPr>
          <p:nvPr>
            <p:ph idx="1"/>
          </p:nvPr>
        </p:nvSpPr>
        <p:spPr/>
        <p:txBody>
          <a:bodyPr/>
          <a:lstStyle/>
          <a:p>
            <a:r>
              <a:rPr lang="en-US"/>
              <a:t>The following are some well-designed Linux Live CDs for digital forensics:</a:t>
            </a:r>
          </a:p>
          <a:p>
            <a:pPr lvl="1"/>
            <a:r>
              <a:rPr lang="en-US"/>
              <a:t>CAINE </a:t>
            </a:r>
            <a:r>
              <a:rPr lang="en-US" sz="2000"/>
              <a:t>(caine-live.net)</a:t>
            </a:r>
          </a:p>
          <a:p>
            <a:pPr lvl="1"/>
            <a:r>
              <a:rPr lang="en-US"/>
              <a:t>Kali Linux </a:t>
            </a:r>
            <a:r>
              <a:rPr lang="en-US" sz="2000"/>
              <a:t>(kali.org)</a:t>
            </a:r>
          </a:p>
          <a:p>
            <a:pPr lvl="1"/>
            <a:r>
              <a:rPr lang="en-US" err="1"/>
              <a:t>Knoppix </a:t>
            </a:r>
            <a:r>
              <a:rPr lang="en-US" sz="2000"/>
              <a:t>(knopper.net/knoppix/index-en.html)</a:t>
            </a:r>
          </a:p>
          <a:p>
            <a:pPr lvl="1"/>
            <a:r>
              <a:rPr lang="en-US"/>
              <a:t>SANS Investigate Forensic Toolkit (SIFT) </a:t>
            </a:r>
            <a:br>
              <a:rPr lang="en-US"/>
            </a:br>
            <a:r>
              <a:rPr lang="en-US"/>
              <a:t>(</a:t>
            </a:r>
            <a:r>
              <a:rPr lang="en-US" sz="2000"/>
              <a:t>sans.org/tools/sift-workstation/?msclkid=59d623c8ce5511ecb0acc088ebd3258d</a:t>
            </a:r>
            <a:r>
              <a:rPr lang="en-US"/>
              <a:t>)</a:t>
            </a:r>
          </a:p>
          <a:p>
            <a:r>
              <a:rPr lang="en-US"/>
              <a:t>You can download these ISO images to any computer, and burn them into CD, DVD, or USB using tools like Etcher, Rufus, or ISO to USB</a:t>
            </a:r>
          </a:p>
        </p:txBody>
      </p:sp>
    </p:spTree>
    <p:extLst>
      <p:ext uri="{BB962C8B-B14F-4D97-AF65-F5344CB8AC3E}">
        <p14:creationId val="3749571060"/>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4"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Knowledge Check Activity 7-1: Answer</a:t>
            </a:r>
            <a:endParaRPr lang="en-US" sz="4000" b="0" u="none" strike="noStrike">
              <a:solidFill>
                <a:schemeClr val="dk1"/>
              </a:solidFill>
              <a:effectLst/>
              <a:uFillTx/>
              <a:latin typeface="Calibri"/>
            </a:endParaRPr>
          </a:p>
        </p:txBody>
      </p:sp>
      <p:sp>
        <p:nvSpPr>
          <p:cNvPr id="155" name="PlaceHolder 2"/>
          <p:cNvSpPr>
            <a:spLocks noGrp="1"/>
          </p:cNvSpPr>
          <p:nvPr>
            <p:ph/>
          </p:nvPr>
        </p:nvSpPr>
        <p:spPr>
          <a:xfrm>
            <a:off x="475200" y="1728000"/>
            <a:ext cx="11241720" cy="2621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Inodes contain everything except which of the following?</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r>
              <a:rPr lang="en-US" sz="2400" b="1" u="none" strike="noStrike">
                <a:solidFill>
                  <a:schemeClr val="dk1"/>
                </a:solidFill>
                <a:effectLst/>
                <a:uFillTx/>
                <a:latin typeface="Work Sans"/>
              </a:rPr>
              <a:t>Answer: c. </a:t>
            </a:r>
            <a:r>
              <a:rPr lang="en-US" sz="2400" b="0" u="none" strike="noStrike">
                <a:solidFill>
                  <a:schemeClr val="dk1"/>
                </a:solidFill>
                <a:effectLst/>
                <a:uFillTx/>
                <a:latin typeface="Work Sans"/>
              </a:rPr>
              <a:t>Name of the file and its path</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Inodes in the Linux file system contain extensive information, including the GID, UID, the number of links, access time, created time, change time, and other information. The only items not stored in the inode are the name of the file and its path.</a:t>
            </a:r>
            <a:endParaRPr lang="en-US" sz="2400" b="0" u="none" strike="noStrike">
              <a:solidFill>
                <a:schemeClr val="dk1"/>
              </a:solidFill>
              <a:effectLst/>
              <a:uFillTx/>
              <a:latin typeface="Work Sans"/>
            </a:endParaRPr>
          </a:p>
        </p:txBody>
      </p:sp>
    </p:spTree>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D0A53E9-40E9-9081-E939-40DC8E6BE83E}"/>
              </a:ext>
            </a:extLst>
          </p:cNvPr>
          <p:cNvSpPr>
            <a:spLocks noGrp="1"/>
          </p:cNvSpPr>
          <p:nvPr>
            <p:ph type="title"/>
          </p:nvPr>
        </p:nvSpPr>
        <p:spPr/>
        <p:txBody>
          <a:bodyPr/>
          <a:lstStyle/>
          <a:p>
            <a:r>
              <a:rPr lang="en-US"/>
              <a:t>Using Linux Live CD/DVD and USB Distributions (3 of 3)</a:t>
            </a:r>
          </a:p>
        </p:txBody>
      </p:sp>
      <p:sp>
        <p:nvSpPr>
          <p:cNvPr id="2" name="Content Placeholder 1">
            <a:extLst>
              <a:ext uri="{FF2B5EF4-FFF2-40B4-BE49-F238E27FC236}">
                <a16:creationId xmlns:a16="http://schemas.microsoft.com/office/drawing/2014/main" id="{0BF51328-1D71-5630-5A6A-3E5EC177AE44}"/>
              </a:ext>
            </a:extLst>
          </p:cNvPr>
          <p:cNvSpPr>
            <a:spLocks noGrp="1"/>
          </p:cNvSpPr>
          <p:nvPr>
            <p:ph idx="1"/>
          </p:nvPr>
        </p:nvSpPr>
        <p:spPr>
          <a:xfrm>
            <a:off x="476842" y="1825625"/>
            <a:ext cx="11715157" cy="4351338"/>
          </a:xfrm>
        </p:spPr>
        <p:txBody>
          <a:bodyPr/>
          <a:lstStyle/>
          <a:p>
            <a:r>
              <a:rPr lang="en-US"/>
              <a:t>After creating a Linux Live CD/DVD or USB drive, test it on your workstation</a:t>
            </a:r>
          </a:p>
          <a:p>
            <a:pPr lvl="1"/>
            <a:r>
              <a:rPr lang="en-US"/>
              <a:t>Check your workstation’s BIOS to see whether it boots first from the CD or DVD in the system</a:t>
            </a:r>
          </a:p>
          <a:p>
            <a:pPr lvl="1"/>
            <a:r>
              <a:rPr lang="en-US"/>
              <a:t>Place it in the CD or DVD drive or inset the USB and reboot your system, OS will be loaded on computer RAM (Might affect performance)</a:t>
            </a:r>
          </a:p>
          <a:p>
            <a:pPr lvl="1"/>
            <a:r>
              <a:rPr lang="en-US"/>
              <a:t>If successful, Linux loads into your computer’s memory, and a common GUI for Linux is typically displayed, Some show Linux shell </a:t>
            </a:r>
          </a:p>
          <a:p>
            <a:pPr lvl="1"/>
            <a:r>
              <a:rPr lang="en-US"/>
              <a:t>If you have problems with the Linux GUI display, try another computer with a different video card</a:t>
            </a:r>
          </a:p>
        </p:txBody>
      </p:sp>
    </p:spTree>
    <p:extLst>
      <p:ext uri="{BB962C8B-B14F-4D97-AF65-F5344CB8AC3E}">
        <p14:creationId val="187089150"/>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A8EB87B-94E1-E90E-D3BE-282D78E5C7BA}"/>
              </a:ext>
            </a:extLst>
          </p:cNvPr>
          <p:cNvSpPr>
            <a:spLocks noGrp="1"/>
          </p:cNvSpPr>
          <p:nvPr>
            <p:ph type="title"/>
          </p:nvPr>
        </p:nvSpPr>
        <p:spPr/>
        <p:txBody>
          <a:bodyPr/>
          <a:lstStyle/>
          <a:p>
            <a:r>
              <a:rPr lang="en-US"/>
              <a:t>Mini-WinFE Boot CDs and USB Drives</a:t>
            </a:r>
          </a:p>
        </p:txBody>
      </p:sp>
      <p:sp>
        <p:nvSpPr>
          <p:cNvPr id="2" name="Content Placeholder 1">
            <a:extLst>
              <a:ext uri="{FF2B5EF4-FFF2-40B4-BE49-F238E27FC236}">
                <a16:creationId xmlns:a16="http://schemas.microsoft.com/office/drawing/2014/main" id="{21700808-E71A-E36F-30BD-6415A5AD1487}"/>
              </a:ext>
            </a:extLst>
          </p:cNvPr>
          <p:cNvSpPr>
            <a:spLocks noGrp="1"/>
          </p:cNvSpPr>
          <p:nvPr>
            <p:ph idx="1"/>
          </p:nvPr>
        </p:nvSpPr>
        <p:spPr/>
        <p:txBody>
          <a:bodyPr/>
          <a:lstStyle/>
          <a:p>
            <a:pPr eaLnBrk="1" hangingPunct="1"/>
            <a:r>
              <a:rPr lang="en-US" altLang="en-US"/>
              <a:t>Mini-WinFE enables you to build a Windows forensic boot CD/DVD or USB drive so that connected drives are mounted as read-only</a:t>
            </a:r>
          </a:p>
          <a:p>
            <a:pPr lvl="1"/>
            <a:r>
              <a:rPr lang="en-US" altLang="en-US"/>
              <a:t>It can access the suspect’s Windows Registry files</a:t>
            </a:r>
          </a:p>
          <a:p>
            <a:pPr eaLnBrk="1" hangingPunct="1"/>
            <a:r>
              <a:rPr lang="en-US" altLang="en-US"/>
              <a:t>Before booting a suspect’s computer, connect your target drive, such as a larger USB drive</a:t>
            </a:r>
          </a:p>
          <a:p>
            <a:pPr eaLnBrk="1" hangingPunct="1"/>
            <a:r>
              <a:rPr lang="en-US" altLang="en-US"/>
              <a:t>After Mini-WinFE is booted, it can list all connected drives and alter your target USB drive to read-write mode so you can run an acquisition program</a:t>
            </a:r>
          </a:p>
          <a:p>
            <a:endParaRPr lang="en-US"/>
          </a:p>
        </p:txBody>
      </p:sp>
    </p:spTree>
    <p:extLst>
      <p:ext uri="{BB962C8B-B14F-4D97-AF65-F5344CB8AC3E}">
        <p14:creationId val="2340386649"/>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5CFE6EA-CAA8-F355-CE78-2D23D54B5AAF}"/>
              </a:ext>
            </a:extLst>
          </p:cNvPr>
          <p:cNvSpPr>
            <a:spLocks noGrp="1"/>
          </p:cNvSpPr>
          <p:nvPr>
            <p:ph type="title"/>
          </p:nvPr>
        </p:nvSpPr>
        <p:spPr/>
        <p:txBody>
          <a:bodyPr/>
          <a:lstStyle/>
          <a:p>
            <a:r>
              <a:rPr lang="en-US"/>
              <a:t>Kali Linux Live Features</a:t>
            </a:r>
          </a:p>
        </p:txBody>
      </p:sp>
      <p:sp>
        <p:nvSpPr>
          <p:cNvPr id="2" name="Content Placeholder 1">
            <a:extLst>
              <a:ext uri="{FF2B5EF4-FFF2-40B4-BE49-F238E27FC236}">
                <a16:creationId xmlns:a16="http://schemas.microsoft.com/office/drawing/2014/main" id="{39366F76-F717-6D3F-A77D-5D8B745897C1}"/>
              </a:ext>
            </a:extLst>
          </p:cNvPr>
          <p:cNvSpPr>
            <a:spLocks noGrp="1"/>
          </p:cNvSpPr>
          <p:nvPr>
            <p:ph idx="1"/>
          </p:nvPr>
        </p:nvSpPr>
        <p:spPr>
          <a:xfrm>
            <a:off x="476843" y="1612979"/>
            <a:ext cx="11241915" cy="4563984"/>
          </a:xfrm>
        </p:spPr>
        <p:txBody>
          <a:bodyPr/>
          <a:lstStyle/>
          <a:p>
            <a:r>
              <a:rPr lang="en-US"/>
              <a:t>Kali Linux, funded and managed by Offensive Security,</a:t>
            </a:r>
          </a:p>
          <a:p>
            <a:r>
              <a:rPr lang="en-US"/>
              <a:t>Kali Linux comes in several ISO configurations ranging from a light version, which is only 856 MB, to a full-featured version</a:t>
            </a:r>
          </a:p>
          <a:p>
            <a:pPr lvl="1"/>
            <a:r>
              <a:rPr lang="en-US"/>
              <a:t>It comes in 32-bit, 64-bit, ARM, Mobile, Apple MI, and VM. versions</a:t>
            </a:r>
          </a:p>
          <a:p>
            <a:r>
              <a:rPr lang="en-US"/>
              <a:t>It is designed for penetration testing and contains many network security assessment and forensics acquisition tools, along with the Linux version of Autopsy</a:t>
            </a:r>
          </a:p>
          <a:p>
            <a:r>
              <a:rPr lang="en-US"/>
              <a:t>When Kali Live is started, it displays a boot menu that includes a forensic mode option that will skip mounting drives(No need for write blocker)</a:t>
            </a:r>
          </a:p>
        </p:txBody>
      </p:sp>
    </p:spTree>
    <p:extLst>
      <p:ext uri="{BB962C8B-B14F-4D97-AF65-F5344CB8AC3E}">
        <p14:creationId val="1004500111"/>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F5DC8130-5A3D-3169-B2E1-6350924D9A04}"/>
              </a:ext>
            </a:extLst>
          </p:cNvPr>
          <p:cNvSpPr>
            <a:spLocks noGrp="1"/>
          </p:cNvSpPr>
          <p:nvPr>
            <p:ph type="title"/>
          </p:nvPr>
        </p:nvSpPr>
        <p:spPr/>
        <p:txBody>
          <a:bodyPr/>
          <a:lstStyle/>
          <a:p>
            <a:r>
              <a:rPr lang="en-US"/>
              <a:t>FTK Imager Features</a:t>
            </a:r>
          </a:p>
        </p:txBody>
      </p:sp>
      <p:sp>
        <p:nvSpPr>
          <p:cNvPr id="2" name="Content Placeholder 1">
            <a:extLst>
              <a:ext uri="{FF2B5EF4-FFF2-40B4-BE49-F238E27FC236}">
                <a16:creationId xmlns:a16="http://schemas.microsoft.com/office/drawing/2014/main" id="{E41AA02C-DB26-81A2-3569-F9A05C8D3A61}"/>
              </a:ext>
            </a:extLst>
          </p:cNvPr>
          <p:cNvSpPr>
            <a:spLocks noGrp="1"/>
          </p:cNvSpPr>
          <p:nvPr>
            <p:ph idx="1"/>
          </p:nvPr>
        </p:nvSpPr>
        <p:spPr/>
        <p:txBody>
          <a:bodyPr/>
          <a:lstStyle/>
          <a:p>
            <a:r>
              <a:rPr lang="en-US"/>
              <a:t>Exterro’s FTK Imager can perform a bit-by-bit acquisition of storage media devices or copy selected files and folders from most media devices</a:t>
            </a:r>
          </a:p>
          <a:p>
            <a:pPr lvl="1"/>
            <a:r>
              <a:rPr lang="en-US"/>
              <a:t>It calculates the MD-5 and SHA-1 hashes of the original source drives and then verifies the image files to see if they match as it performs the acquisition, metadata is saved in a separate file</a:t>
            </a:r>
          </a:p>
          <a:p>
            <a:r>
              <a:rPr lang="en-US"/>
              <a:t>FTK Imager easily fits on a CD or flash drive and can be integrated into a Mini-WinFE boot CD or flash drive</a:t>
            </a:r>
          </a:p>
          <a:p>
            <a:pPr lvl="1"/>
            <a:r>
              <a:rPr lang="en-US"/>
              <a:t>It requires a hardware write-blocker to perform static acquisitions</a:t>
            </a:r>
          </a:p>
        </p:txBody>
      </p:sp>
    </p:spTree>
    <p:extLst>
      <p:ext uri="{BB962C8B-B14F-4D97-AF65-F5344CB8AC3E}">
        <p14:creationId val="2062541845"/>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F3D2A9B2-32A2-DCE6-4FDB-45B397A85BBA}"/>
            </a:ext>
          </a:extLst>
        </p:cNvPr>
        <p:cNvGrpSpPr/>
        <p:nvPr/>
      </p:nvGrpSpPr>
      <p:grpSpPr>
        <a:xfrm>
          <a:off x="0" y="0"/>
          <a:ext cx="0" cy="0"/>
        </a:xfrm>
      </p:grpSpPr>
      <p:sp>
        <p:nvSpPr>
          <p:cNvPr id="3" name="Title 2">
            <a:extLst>
              <a:ext uri="{FF2B5EF4-FFF2-40B4-BE49-F238E27FC236}">
                <a16:creationId xmlns:a16="http://schemas.microsoft.com/office/drawing/2014/main" id="{EFFB70CA-EF60-471E-1C8D-14B0367B4258}"/>
              </a:ext>
            </a:extLst>
          </p:cNvPr>
          <p:cNvSpPr>
            <a:spLocks noGrp="1"/>
          </p:cNvSpPr>
          <p:nvPr>
            <p:ph type="title"/>
          </p:nvPr>
        </p:nvSpPr>
        <p:spPr/>
        <p:txBody>
          <a:bodyPr/>
          <a:lstStyle/>
          <a:p>
            <a:r>
              <a:rPr lang="en-US"/>
              <a:t>Preparing a Target Drive for a Forensic Acquisition (1 of 3)</a:t>
            </a:r>
          </a:p>
        </p:txBody>
      </p:sp>
      <p:sp>
        <p:nvSpPr>
          <p:cNvPr id="2" name="Content Placeholder 1">
            <a:extLst>
              <a:ext uri="{FF2B5EF4-FFF2-40B4-BE49-F238E27FC236}">
                <a16:creationId xmlns:a16="http://schemas.microsoft.com/office/drawing/2014/main" id="{78460B9C-6F1C-CBB0-BB18-1B5B9F35A5B0}"/>
              </a:ext>
            </a:extLst>
          </p:cNvPr>
          <p:cNvSpPr>
            <a:spLocks noGrp="1"/>
          </p:cNvSpPr>
          <p:nvPr>
            <p:ph idx="1"/>
          </p:nvPr>
        </p:nvSpPr>
        <p:spPr>
          <a:xfrm>
            <a:off x="476843" y="1732248"/>
            <a:ext cx="11241915" cy="4444715"/>
          </a:xfrm>
        </p:spPr>
        <p:txBody>
          <a:bodyPr/>
          <a:lstStyle/>
          <a:p>
            <a:r>
              <a:rPr lang="en-US"/>
              <a:t>Take the following steps to prepare a target drive:</a:t>
            </a:r>
          </a:p>
          <a:p>
            <a:pPr lvl="1"/>
            <a:r>
              <a:rPr lang="en-US" sz="2200"/>
              <a:t>Use only new or freshly wiped and formatted drives</a:t>
            </a:r>
          </a:p>
          <a:p>
            <a:pPr lvl="1"/>
            <a:r>
              <a:rPr lang="en-US" sz="2200"/>
              <a:t>Record drive information, serial number, manufacturer, size in bytes, and partition label names</a:t>
            </a:r>
          </a:p>
          <a:p>
            <a:pPr lvl="1"/>
            <a:r>
              <a:rPr lang="en-US" sz="2200"/>
              <a:t>Secure the prepared target drive so that it remains ready for use in an investigation</a:t>
            </a:r>
          </a:p>
        </p:txBody>
      </p:sp>
    </p:spTree>
    <p:extLst>
      <p:ext uri="{BB962C8B-B14F-4D97-AF65-F5344CB8AC3E}">
        <p14:creationId val="1387951171"/>
      </p:ext>
    </p:extLst>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E6C4559-1359-AFF6-57F1-DD68D74EC3A9}"/>
              </a:ext>
            </a:extLst>
          </p:cNvPr>
          <p:cNvSpPr>
            <a:spLocks noGrp="1"/>
          </p:cNvSpPr>
          <p:nvPr>
            <p:ph type="title"/>
          </p:nvPr>
        </p:nvSpPr>
        <p:spPr/>
        <p:txBody>
          <a:bodyPr/>
          <a:lstStyle/>
          <a:p>
            <a:r>
              <a:rPr lang="en-US"/>
              <a:t>Preparing a Target Drive for a Forensic Acquisition (2 of 3)</a:t>
            </a:r>
          </a:p>
        </p:txBody>
      </p:sp>
      <p:sp>
        <p:nvSpPr>
          <p:cNvPr id="2" name="Content Placeholder 1">
            <a:extLst>
              <a:ext uri="{FF2B5EF4-FFF2-40B4-BE49-F238E27FC236}">
                <a16:creationId xmlns:a16="http://schemas.microsoft.com/office/drawing/2014/main" id="{D4F2CB64-3E64-D361-0D11-BEAE40947A06}"/>
              </a:ext>
            </a:extLst>
          </p:cNvPr>
          <p:cNvSpPr>
            <a:spLocks noGrp="1"/>
          </p:cNvSpPr>
          <p:nvPr>
            <p:ph idx="1"/>
          </p:nvPr>
        </p:nvSpPr>
        <p:spPr>
          <a:xfrm>
            <a:off x="476843" y="1690692"/>
            <a:ext cx="11241915" cy="4486271"/>
          </a:xfrm>
        </p:spPr>
        <p:txBody>
          <a:bodyPr/>
          <a:lstStyle/>
          <a:p>
            <a:r>
              <a:rPr lang="en-US"/>
              <a:t>The following commands can wipe data from partitions and drives:</a:t>
            </a:r>
          </a:p>
          <a:p>
            <a:pPr lvl="1"/>
            <a:r>
              <a:rPr lang="en-US"/>
              <a:t>In Win 10 format work on partitions less than 2GB </a:t>
            </a:r>
            <a:br>
              <a:rPr lang="en-US">
                <a:latin typeface="Courier New" panose="02070309020205020404" pitchFamily="49" charset="0"/>
                <a:cs typeface="Courier New" panose="02070309020205020404" pitchFamily="49" charset="0"/>
              </a:rPr>
            </a:br>
            <a:r>
              <a:rPr lang="da-DK">
                <a:latin typeface="Courier New" panose="02070309020205020404" pitchFamily="49" charset="0"/>
                <a:cs typeface="Courier New" panose="02070309020205020404" pitchFamily="49" charset="0"/>
              </a:rPr>
              <a:t>format k: /fs:fat32 /v:target02 /p:0</a:t>
            </a:r>
            <a:br>
              <a:rPr lang="da-DK">
                <a:latin typeface="Courier New" panose="02070309020205020404" pitchFamily="49" charset="0"/>
                <a:cs typeface="Courier New" panose="02070309020205020404" pitchFamily="49" charset="0"/>
              </a:rPr>
            </a:br>
            <a:r>
              <a:rPr lang="da-DK">
                <a:latin typeface="Courier New" panose="02070309020205020404" pitchFamily="49" charset="0"/>
                <a:cs typeface="Courier New" panose="02070309020205020404" pitchFamily="49" charset="0"/>
              </a:rPr>
              <a:t>p:0 </a:t>
            </a:r>
            <a:r>
              <a:rPr lang="da-DK"/>
              <a:t>fill partition with zeros</a:t>
            </a:r>
            <a:br>
              <a:rPr lang="da-DK">
                <a:latin typeface="Courier New" panose="02070309020205020404" pitchFamily="49" charset="0"/>
                <a:cs typeface="Courier New" panose="02070309020205020404" pitchFamily="49" charset="0"/>
              </a:rPr>
            </a:br>
            <a:r>
              <a:rPr lang="da-DK">
                <a:latin typeface="Courier New" panose="02070309020205020404" pitchFamily="49" charset="0"/>
                <a:cs typeface="Courier New" panose="02070309020205020404" pitchFamily="49" charset="0"/>
              </a:rPr>
              <a:t>p:n </a:t>
            </a:r>
            <a:r>
              <a:rPr lang="da-DK"/>
              <a:t>fill with random numbers followed by zero </a:t>
            </a:r>
            <a:r>
              <a:rPr lang="da-DK" i="1"/>
              <a:t>n</a:t>
            </a:r>
            <a:r>
              <a:rPr lang="da-DK"/>
              <a:t> times</a:t>
            </a:r>
            <a:br>
              <a:rPr lang="da-DK">
                <a:latin typeface="Courier New" panose="02070309020205020404" pitchFamily="49" charset="0"/>
                <a:cs typeface="Courier New" panose="02070309020205020404" pitchFamily="49" charset="0"/>
              </a:rPr>
            </a:br>
            <a:r>
              <a:rPr lang="da-DK"/>
              <a:t>for help with in command </a:t>
            </a:r>
            <a:r>
              <a:rPr lang="da-DK">
                <a:latin typeface="Courier New" panose="02070309020205020404" pitchFamily="49" charset="0"/>
                <a:cs typeface="Courier New" panose="02070309020205020404" pitchFamily="49" charset="0"/>
              </a:rPr>
              <a:t>format /?</a:t>
            </a:r>
            <a:endParaRPr lang="en-US"/>
          </a:p>
          <a:p>
            <a:pPr lvl="1"/>
            <a:r>
              <a:rPr lang="en-US"/>
              <a:t>For larger sizes use </a:t>
            </a:r>
            <a:r>
              <a:rPr lang="en-US" sz="2200" err="1">
                <a:latin typeface="Courier New" panose="02070309020205020404" pitchFamily="49" charset="0"/>
                <a:cs typeface="Courier New" panose="02070309020205020404" pitchFamily="49" charset="0"/>
              </a:rPr>
              <a:t>Diskpart</a:t>
            </a:r>
            <a:r>
              <a:rPr lang="en-US" sz="2200"/>
              <a:t> with the </a:t>
            </a:r>
            <a:r>
              <a:rPr lang="en-US" sz="2200">
                <a:latin typeface="Courier New" panose="02070309020205020404" pitchFamily="49" charset="0"/>
                <a:cs typeface="Courier New" panose="02070309020205020404" pitchFamily="49" charset="0"/>
              </a:rPr>
              <a:t>clean all </a:t>
            </a:r>
            <a:r>
              <a:rPr lang="en-US" sz="2200"/>
              <a:t>function to delete all partitions (can take several hours, will delete boot sector, no chance to recover files) </a:t>
            </a:r>
            <a:br>
              <a:rPr lang="en-US" sz="2200"/>
            </a:br>
            <a:r>
              <a:rPr lang="en-US" sz="2200"/>
              <a:t>for details open this link (</a:t>
            </a:r>
            <a:r>
              <a:rPr lang="en-US" sz="2200">
                <a:hlinkClick r:id="rId2"/>
              </a:rPr>
              <a:t>computerhope.com/diskpart.htm</a:t>
            </a:r>
            <a:r>
              <a:rPr lang="en-US" sz="2200"/>
              <a:t>)</a:t>
            </a:r>
          </a:p>
          <a:p>
            <a:pPr lvl="1"/>
            <a:r>
              <a:rPr lang="en-US" sz="2200"/>
              <a:t>Many applications including Hex editors have a wiping option </a:t>
            </a:r>
          </a:p>
        </p:txBody>
      </p:sp>
    </p:spTree>
    <p:extLst>
      <p:ext uri="{BB962C8B-B14F-4D97-AF65-F5344CB8AC3E}">
        <p14:creationId val="2819684734"/>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E6C4559-1359-AFF6-57F1-DD68D74EC3A9}"/>
              </a:ext>
            </a:extLst>
          </p:cNvPr>
          <p:cNvSpPr>
            <a:spLocks noGrp="1"/>
          </p:cNvSpPr>
          <p:nvPr>
            <p:ph type="title"/>
          </p:nvPr>
        </p:nvSpPr>
        <p:spPr/>
        <p:txBody>
          <a:bodyPr/>
          <a:lstStyle/>
          <a:p>
            <a:r>
              <a:rPr lang="en-US"/>
              <a:t>Preparing a Target Drive for a Forensic Acquisition (3 of 3)</a:t>
            </a:r>
          </a:p>
        </p:txBody>
      </p:sp>
      <p:sp>
        <p:nvSpPr>
          <p:cNvPr id="2" name="Content Placeholder 1">
            <a:extLst>
              <a:ext uri="{FF2B5EF4-FFF2-40B4-BE49-F238E27FC236}">
                <a16:creationId xmlns:a16="http://schemas.microsoft.com/office/drawing/2014/main" id="{D4F2CB64-3E64-D361-0D11-BEAE40947A06}"/>
              </a:ext>
            </a:extLst>
          </p:cNvPr>
          <p:cNvSpPr>
            <a:spLocks noGrp="1"/>
          </p:cNvSpPr>
          <p:nvPr>
            <p:ph idx="1"/>
          </p:nvPr>
        </p:nvSpPr>
        <p:spPr/>
        <p:txBody>
          <a:bodyPr/>
          <a:lstStyle/>
          <a:p>
            <a:r>
              <a:rPr lang="en-US"/>
              <a:t>Create a journal to keep track of the following information:</a:t>
            </a:r>
          </a:p>
          <a:p>
            <a:pPr lvl="1"/>
            <a:r>
              <a:rPr lang="en-US"/>
              <a:t>Type of media</a:t>
            </a:r>
          </a:p>
          <a:p>
            <a:pPr lvl="1"/>
            <a:r>
              <a:rPr lang="en-US"/>
              <a:t>Media manufacturer name, model name or number, and serial #</a:t>
            </a:r>
          </a:p>
          <a:p>
            <a:pPr lvl="1"/>
            <a:r>
              <a:rPr lang="en-US"/>
              <a:t>Size of media</a:t>
            </a:r>
          </a:p>
          <a:p>
            <a:pPr lvl="1"/>
            <a:r>
              <a:rPr lang="en-US"/>
              <a:t>Purpose</a:t>
            </a:r>
          </a:p>
          <a:p>
            <a:pPr lvl="1"/>
            <a:r>
              <a:rPr lang="en-US"/>
              <a:t>Number of partitions and the file system format of partition(s)</a:t>
            </a:r>
          </a:p>
          <a:p>
            <a:pPr lvl="1"/>
            <a:r>
              <a:rPr lang="en-US"/>
              <a:t>Forensic boot media</a:t>
            </a:r>
          </a:p>
          <a:p>
            <a:pPr lvl="1"/>
            <a:r>
              <a:rPr lang="en-US"/>
              <a:t>Disposition of media</a:t>
            </a:r>
          </a:p>
        </p:txBody>
      </p:sp>
    </p:spTree>
    <p:extLst>
      <p:ext uri="{BB962C8B-B14F-4D97-AF65-F5344CB8AC3E}">
        <p14:creationId val="1939923460"/>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B2DE63E-A8FB-BBBD-4522-457F6446FD61}"/>
              </a:ext>
            </a:extLst>
          </p:cNvPr>
          <p:cNvSpPr>
            <a:spLocks noGrp="1"/>
          </p:cNvSpPr>
          <p:nvPr>
            <p:ph type="title"/>
          </p:nvPr>
        </p:nvSpPr>
        <p:spPr/>
        <p:txBody>
          <a:bodyPr/>
          <a:lstStyle/>
          <a:p>
            <a:r>
              <a:rPr lang="en-US"/>
              <a:t>Understanding the Boot Sequence (1 of )</a:t>
            </a:r>
          </a:p>
        </p:txBody>
      </p:sp>
      <p:sp>
        <p:nvSpPr>
          <p:cNvPr id="2" name="Content Placeholder 1">
            <a:extLst>
              <a:ext uri="{FF2B5EF4-FFF2-40B4-BE49-F238E27FC236}">
                <a16:creationId xmlns:a16="http://schemas.microsoft.com/office/drawing/2014/main" id="{BAB2231A-A063-7D1C-6F6C-D832AAC10BBC}"/>
              </a:ext>
            </a:extLst>
          </p:cNvPr>
          <p:cNvSpPr>
            <a:spLocks noGrp="1"/>
          </p:cNvSpPr>
          <p:nvPr>
            <p:ph idx="1"/>
          </p:nvPr>
        </p:nvSpPr>
        <p:spPr/>
        <p:txBody>
          <a:bodyPr/>
          <a:lstStyle/>
          <a:p>
            <a:r>
              <a:rPr lang="en-US"/>
              <a:t>To avoid contamination of data on a suspect’s system, you must know how to access and modify CMOS, BIOS, EFI, and UEFI settings</a:t>
            </a:r>
          </a:p>
          <a:p>
            <a:r>
              <a:rPr lang="en-US"/>
              <a:t>CMOS stores system configuration and date and time information when power is off, </a:t>
            </a:r>
          </a:p>
          <a:p>
            <a:r>
              <a:rPr lang="en-US"/>
              <a:t>To access a computer’s CMOS, watch for which key or keys to press and when to press them from the display while the computer is booting</a:t>
            </a:r>
          </a:p>
          <a:p>
            <a:r>
              <a:rPr lang="en-US"/>
              <a:t>You will be able to change the computer’s boot sequence from the CMOS setup screen</a:t>
            </a:r>
          </a:p>
        </p:txBody>
      </p:sp>
    </p:spTree>
    <p:extLst>
      <p:ext uri="{BB962C8B-B14F-4D97-AF65-F5344CB8AC3E}">
        <p14:creationId val="2266052407"/>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B32A7DD-AC5C-1642-B713-4C5B29C305F4}"/>
              </a:ext>
            </a:extLst>
          </p:cNvPr>
          <p:cNvSpPr>
            <a:spLocks noGrp="1"/>
          </p:cNvSpPr>
          <p:nvPr>
            <p:ph idx="1"/>
          </p:nvPr>
        </p:nvSpPr>
        <p:spPr/>
        <p:txBody>
          <a:bodyPr/>
          <a:lstStyle/>
          <a:p>
            <a:r>
              <a:rPr lang="en-US"/>
              <a:t>CMOS (Complementary Metal-Oxide-Semiconductor): Stores system settings with a battery.</a:t>
            </a:r>
          </a:p>
          <a:p>
            <a:r>
              <a:rPr lang="en-US"/>
              <a:t>BIOS (Basic Input/Output System): Older firmware that initializes hardware and boots the OS.</a:t>
            </a:r>
          </a:p>
          <a:p>
            <a:r>
              <a:rPr lang="en-US"/>
              <a:t>EFI (Extensible Firmware Interface): More advanced firmware, replacing BIOS, with better hardware support.</a:t>
            </a:r>
          </a:p>
          <a:p>
            <a:r>
              <a:rPr lang="en-US"/>
              <a:t>UEFI (Unified Extensible Firmware Interface): Modern replacement for BIOS/EFI, offering faster boot, security, and larger drive support.</a:t>
            </a:r>
          </a:p>
        </p:txBody>
      </p:sp>
      <p:sp>
        <p:nvSpPr>
          <p:cNvPr id="3" name="Title 2">
            <a:extLst>
              <a:ext uri="{FF2B5EF4-FFF2-40B4-BE49-F238E27FC236}">
                <a16:creationId xmlns:a16="http://schemas.microsoft.com/office/drawing/2014/main" id="{1711F3B8-42AB-483A-96B2-D69384BEF22F}"/>
              </a:ext>
            </a:extLst>
          </p:cNvPr>
          <p:cNvSpPr>
            <a:spLocks noGrp="1"/>
          </p:cNvSpPr>
          <p:nvPr>
            <p:ph type="title"/>
          </p:nvPr>
        </p:nvSpPr>
        <p:spPr/>
        <p:txBody>
          <a:bodyPr/>
          <a:lstStyle/>
          <a:p>
            <a:r>
              <a:rPr lang="en-US"/>
              <a:t>Understanding the Boot Sequence (2 of 3)</a:t>
            </a:r>
          </a:p>
        </p:txBody>
      </p:sp>
    </p:spTree>
    <p:extLst>
      <p:ext uri="{BB962C8B-B14F-4D97-AF65-F5344CB8AC3E}">
        <p14:creationId val="199466585"/>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Understanding the Boot Sequence (3 of 3)</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4-1</a:t>
            </a:r>
            <a:r>
              <a:rPr lang="en-US" sz="2400">
                <a:latin typeface="Work Sans" pitchFamily="2" charset="0"/>
              </a:rPr>
              <a:t>  CMOS boot menu</a:t>
            </a:r>
            <a:endParaRPr lang="en-US" altLang="en-US" sz="2400">
              <a:latin typeface="+mj-lt"/>
            </a:endParaRPr>
          </a:p>
          <a:p>
            <a:endParaRPr lang="en-US" sz="2400">
              <a:latin typeface="Work Sans" pitchFamily="2" charset="0"/>
            </a:endParaRPr>
          </a:p>
        </p:txBody>
      </p:sp>
      <p:pic>
        <p:nvPicPr>
          <p:cNvPr id="6" name="Picture 5" descr="A C M O S boot menu has four selectable boot devices, A S U S D D V D T S dash H 653 R, W D C W D 10 E A R X dash 22 N 0 Y B 0, K I N G W I N E Z D dash 2535U3, and Verbatim Store. The option to boot from a U S B flash drive (Verbatim STORE) is selected. ">
            <a:extLst>
              <a:ext uri="{FF2B5EF4-FFF2-40B4-BE49-F238E27FC236}">
                <a16:creationId xmlns:a16="http://schemas.microsoft.com/office/drawing/2014/main" id="{809486A4-59DD-6369-AC24-0AC6449131D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231" y="1998485"/>
            <a:ext cx="6174713" cy="3612864"/>
          </a:xfrm>
          <a:prstGeom prst="rect">
            <a:avLst/>
          </a:prstGeom>
        </p:spPr>
      </p:pic>
    </p:spTree>
    <p:extLst>
      <p:ext uri="{BB962C8B-B14F-4D97-AF65-F5344CB8AC3E}">
        <p14:creationId val="2895723522"/>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6"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Understanding Macintosh File Structures (1 of 2)</a:t>
            </a:r>
            <a:endParaRPr lang="en-US" sz="4000" b="0" u="none" strike="noStrike">
              <a:solidFill>
                <a:schemeClr val="dk1"/>
              </a:solidFill>
              <a:effectLst/>
              <a:uFillTx/>
              <a:latin typeface="Calibri"/>
            </a:endParaRPr>
          </a:p>
        </p:txBody>
      </p:sp>
      <p:sp>
        <p:nvSpPr>
          <p:cNvPr id="157"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At the time of this writing, the current OS for Apple laptops and desktops is macOS 12 Monterey</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With OS X, Macintosh moved to the Intel processor and become UNIX based</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2020, Apple released macOS 11 Big Sur, which provided support for Apple’s native silicon, the M1 processor</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D6C0DCE-518C-D6F0-63AF-3BF80F0CDAF7}"/>
              </a:ext>
            </a:extLst>
          </p:cNvPr>
          <p:cNvSpPr>
            <a:spLocks noGrp="1"/>
          </p:cNvSpPr>
          <p:nvPr>
            <p:ph type="title"/>
          </p:nvPr>
        </p:nvSpPr>
        <p:spPr/>
        <p:txBody>
          <a:bodyPr/>
          <a:lstStyle/>
          <a:p>
            <a:r>
              <a:rPr lang="en-US"/>
              <a:t>Using </a:t>
            </a:r>
            <a:r>
              <a:rPr lang="en-US">
                <a:latin typeface="Courier New" panose="02070309020205020404" pitchFamily="49" charset="0"/>
                <a:cs typeface="Courier New" panose="02070309020205020404" pitchFamily="49" charset="0"/>
              </a:rPr>
              <a:t>xcopy</a:t>
            </a:r>
            <a:r>
              <a:rPr lang="en-US"/>
              <a:t> to Collect Evidence</a:t>
            </a:r>
            <a:endParaRPr lang="en-US"/>
          </a:p>
        </p:txBody>
      </p:sp>
      <p:sp>
        <p:nvSpPr>
          <p:cNvPr id="5" name="TextBox 4">
            <a:extLst>
              <a:ext uri="{FF2B5EF4-FFF2-40B4-BE49-F238E27FC236}">
                <a16:creationId xmlns:a16="http://schemas.microsoft.com/office/drawing/2014/main" id="{29D727D4-5AE2-AA68-B897-F51D64F7D025}"/>
              </a:ext>
            </a:extLst>
          </p:cNvPr>
          <p:cNvSpPr txBox="1"/>
          <p:nvPr/>
        </p:nvSpPr>
        <p:spPr>
          <a:xfrm>
            <a:off x="476843" y="2569799"/>
            <a:ext cx="4751140"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b="1">
                <a:latin typeface="+mn-lt"/>
              </a:rPr>
              <a:t>Table 4-1</a:t>
            </a:r>
            <a:r>
              <a:rPr lang="en-US">
                <a:latin typeface="+mn-lt"/>
              </a:rPr>
              <a:t>  </a:t>
            </a:r>
            <a:r>
              <a:rPr lang="en-US">
                <a:latin typeface="Courier New" panose="02070309020205020404" pitchFamily="49" charset="0"/>
                <a:cs typeface="Courier New" panose="02070309020205020404" pitchFamily="49" charset="0"/>
              </a:rPr>
              <a:t>xcopy</a:t>
            </a:r>
            <a:r>
              <a:rPr lang="en-US">
                <a:latin typeface="+mn-lt"/>
              </a:rPr>
              <a:t> command features</a:t>
            </a:r>
          </a:p>
        </p:txBody>
      </p:sp>
      <p:graphicFrame>
        <p:nvGraphicFramePr>
          <p:cNvPr id="4" name="Content Placeholder 3">
            <a:extLst>
              <a:ext uri="{FF2B5EF4-FFF2-40B4-BE49-F238E27FC236}">
                <a16:creationId xmlns:a16="http://schemas.microsoft.com/office/drawing/2014/main" id="{0DF68A5D-9A83-B7C8-938C-8691A808AD31}"/>
              </a:ext>
            </a:extLst>
          </p:cNvPr>
          <p:cNvGraphicFramePr>
            <a:graphicFrameLocks noGrp="1"/>
          </p:cNvGraphicFramePr>
          <p:nvPr>
            <p:ph idx="1"/>
            <p:extLst>
              <p:ext uri="{D42A27DB-BD31-4B8C-83A1-F6EECF244321}">
                <p14:modId val="3626074377"/>
              </p:ext>
            </p:extLst>
          </p:nvPr>
        </p:nvGraphicFramePr>
        <p:xfrm>
          <a:off x="476843" y="3061079"/>
          <a:ext cx="11242674" cy="2966720"/>
        </p:xfrm>
        <a:graphic>
          <a:graphicData uri="http://schemas.openxmlformats.org/drawingml/2006/table">
            <a:tbl>
              <a:tblPr firstRow="1" bandRow="1">
                <a:tableStyleId>{5C22544A-7EE6-4342-B048-85BDC9FD1C3A}</a:tableStyleId>
              </a:tblPr>
              <a:tblGrid>
                <a:gridCol w="2574470">
                  <a:extLst>
                    <a:ext uri="{9D8B030D-6E8A-4147-A177-3AD203B41FA5}">
                      <a16:colId xmlns:a16="http://schemas.microsoft.com/office/drawing/2014/main" val="3405583384"/>
                    </a:ext>
                  </a:extLst>
                </a:gridCol>
                <a:gridCol w="8668204">
                  <a:extLst>
                    <a:ext uri="{9D8B030D-6E8A-4147-A177-3AD203B41FA5}">
                      <a16:colId xmlns:a16="http://schemas.microsoft.com/office/drawing/2014/main" val="3407211992"/>
                    </a:ext>
                  </a:extLst>
                </a:gridCol>
              </a:tblGrid>
              <a:tr h="370840">
                <a:tc>
                  <a:txBody>
                    <a:bodyPr vert="horz" wrap="square"/>
                    <a:lstStyle/>
                    <a:p>
                      <a:r>
                        <a:rPr lang="en-US" sz="1400"/>
                        <a:t>Switch</a:t>
                      </a:r>
                    </a:p>
                  </a:txBody>
                  <a:tcPr/>
                </a:tc>
                <a:tc>
                  <a:txBody>
                    <a:bodyPr vert="horz" wrap="square"/>
                    <a:lstStyle/>
                    <a:p>
                      <a:r>
                        <a:rPr lang="en-US" sz="1400"/>
                        <a:t>Description</a:t>
                      </a:r>
                    </a:p>
                  </a:txBody>
                  <a:tcPr/>
                </a:tc>
                <a:extLst>
                  <a:ext uri="{0D108BD9-81ED-4DB2-BD59-A6C34878D82A}">
                    <a16:rowId xmlns:a16="http://schemas.microsoft.com/office/drawing/2014/main" val="1054850042"/>
                  </a:ext>
                </a:extLst>
              </a:tr>
              <a:tr h="370840">
                <a:tc>
                  <a:txBody>
                    <a:bodyPr vert="horz" wrap="square"/>
                    <a:lstStyle/>
                    <a:p>
                      <a:r>
                        <a:rPr lang="en-US" sz="1400">
                          <a:latin typeface="Courier New" panose="02070309020205020404" pitchFamily="49" charset="0"/>
                          <a:cs typeface="Courier New" panose="02070309020205020404" pitchFamily="49" charset="0"/>
                        </a:rPr>
                        <a:t>/a</a:t>
                      </a:r>
                    </a:p>
                  </a:txBody>
                  <a:tcPr/>
                </a:tc>
                <a:tc>
                  <a:txBody>
                    <a:bodyPr vert="horz" wrap="square"/>
                    <a:lstStyle/>
                    <a:p>
                      <a:r>
                        <a:rPr lang="en-US" sz="1400"/>
                        <a:t>Copies only files that have the attribute set on.</a:t>
                      </a:r>
                    </a:p>
                  </a:txBody>
                  <a:tcPr/>
                </a:tc>
                <a:extLst>
                  <a:ext uri="{0D108BD9-81ED-4DB2-BD59-A6C34878D82A}">
                    <a16:rowId xmlns:a16="http://schemas.microsoft.com/office/drawing/2014/main" val="3168149537"/>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/d:date</a:t>
                      </a:r>
                    </a:p>
                  </a:txBody>
                  <a:tcPr/>
                </a:tc>
                <a:tc>
                  <a:txBody>
                    <a:bodyPr vert="horz" wrap="square"/>
                    <a:lstStyle/>
                    <a:p>
                      <a:r>
                        <a:rPr lang="en-US" sz="1400"/>
                        <a:t>Copies only files </a:t>
                      </a:r>
                      <a:r>
                        <a:rPr lang="en-US" sz="1400" b="1"/>
                        <a:t>last updated </a:t>
                      </a:r>
                      <a:r>
                        <a:rPr lang="en-US" sz="1400"/>
                        <a:t>on and after the date specified.</a:t>
                      </a:r>
                    </a:p>
                  </a:txBody>
                  <a:tcPr/>
                </a:tc>
                <a:extLst>
                  <a:ext uri="{0D108BD9-81ED-4DB2-BD59-A6C34878D82A}">
                    <a16:rowId xmlns:a16="http://schemas.microsoft.com/office/drawing/2014/main" val="3686760757"/>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/e</a:t>
                      </a:r>
                    </a:p>
                  </a:txBody>
                  <a:tcPr/>
                </a:tc>
                <a:tc>
                  <a:txBody>
                    <a:bodyPr vert="horz" wrap="square"/>
                    <a:lstStyle/>
                    <a:p>
                      <a:r>
                        <a:rPr lang="en-US" sz="1400"/>
                        <a:t>If </a:t>
                      </a:r>
                      <a:r>
                        <a:rPr lang="en-US" sz="1400" b="1"/>
                        <a:t>errors</a:t>
                      </a:r>
                      <a:r>
                        <a:rPr lang="en-US" sz="1400"/>
                        <a:t> are encountered, it </a:t>
                      </a:r>
                      <a:r>
                        <a:rPr lang="en-US" sz="1400" b="1"/>
                        <a:t>continues</a:t>
                      </a:r>
                      <a:r>
                        <a:rPr lang="en-US" sz="1400"/>
                        <a:t> to copy data.</a:t>
                      </a:r>
                    </a:p>
                  </a:txBody>
                  <a:tcPr/>
                </a:tc>
                <a:extLst>
                  <a:ext uri="{0D108BD9-81ED-4DB2-BD59-A6C34878D82A}">
                    <a16:rowId xmlns:a16="http://schemas.microsoft.com/office/drawing/2014/main" val="2883371990"/>
                  </a:ext>
                </a:extLst>
              </a:tr>
              <a:tr h="370840">
                <a:tc>
                  <a:txBody>
                    <a:bodyPr vert="horz" wrap="square"/>
                    <a:lstStyle/>
                    <a:p>
                      <a:r>
                        <a:rPr lang="en-US" sz="1400">
                          <a:latin typeface="Courier New" panose="02070309020205020404" pitchFamily="49" charset="0"/>
                          <a:cs typeface="Courier New" panose="02070309020205020404" pitchFamily="49" charset="0"/>
                        </a:rPr>
                        <a:t>/f</a:t>
                      </a:r>
                    </a:p>
                  </a:txBody>
                  <a:tcPr/>
                </a:tc>
                <a:tc>
                  <a:txBody>
                    <a:bodyPr vert="horz" wrap="square"/>
                    <a:lstStyle/>
                    <a:p>
                      <a:r>
                        <a:rPr lang="en-US" sz="1400"/>
                        <a:t>Lists file name source and its destination name.</a:t>
                      </a:r>
                    </a:p>
                  </a:txBody>
                  <a:tcPr/>
                </a:tc>
                <a:extLst>
                  <a:ext uri="{0D108BD9-81ED-4DB2-BD59-A6C34878D82A}">
                    <a16:rowId xmlns:a16="http://schemas.microsoft.com/office/drawing/2014/main" val="1487355473"/>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/h</a:t>
                      </a:r>
                    </a:p>
                  </a:txBody>
                  <a:tcPr/>
                </a:tc>
                <a:tc>
                  <a:txBody>
                    <a:bodyPr vert="horz" wrap="square"/>
                    <a:lstStyle/>
                    <a:p>
                      <a:r>
                        <a:rPr lang="en-US" sz="1400"/>
                        <a:t>Copies all files that have the </a:t>
                      </a:r>
                      <a:r>
                        <a:rPr lang="en-US" sz="1400" b="1"/>
                        <a:t>hidden</a:t>
                      </a:r>
                      <a:r>
                        <a:rPr lang="en-US" sz="1400"/>
                        <a:t> attribute set.</a:t>
                      </a:r>
                    </a:p>
                  </a:txBody>
                  <a:tcPr/>
                </a:tc>
                <a:extLst>
                  <a:ext uri="{0D108BD9-81ED-4DB2-BD59-A6C34878D82A}">
                    <a16:rowId xmlns:a16="http://schemas.microsoft.com/office/drawing/2014/main" val="3863988287"/>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/s</a:t>
                      </a:r>
                    </a:p>
                  </a:txBody>
                  <a:tcPr/>
                </a:tc>
                <a:tc>
                  <a:txBody>
                    <a:bodyPr vert="horz" wrap="square"/>
                    <a:lstStyle/>
                    <a:p>
                      <a:r>
                        <a:rPr lang="en-US" sz="1400"/>
                        <a:t>Copies all folders that contain data and ignores empty folders.</a:t>
                      </a:r>
                    </a:p>
                  </a:txBody>
                  <a:tcPr/>
                </a:tc>
                <a:extLst>
                  <a:ext uri="{0D108BD9-81ED-4DB2-BD59-A6C34878D82A}">
                    <a16:rowId xmlns:a16="http://schemas.microsoft.com/office/drawing/2014/main" val="598707319"/>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/u</a:t>
                      </a:r>
                    </a:p>
                  </a:txBody>
                  <a:tcPr/>
                </a:tc>
                <a:tc>
                  <a:txBody>
                    <a:bodyPr vert="horz" wrap="square"/>
                    <a:lstStyle/>
                    <a:p>
                      <a:r>
                        <a:rPr lang="en-US" sz="1400" b="1"/>
                        <a:t>Updates existing files </a:t>
                      </a:r>
                      <a:r>
                        <a:rPr lang="en-US" sz="1400"/>
                        <a:t>from the source in the destination folders.</a:t>
                      </a:r>
                    </a:p>
                  </a:txBody>
                  <a:tcPr/>
                </a:tc>
                <a:extLst>
                  <a:ext uri="{0D108BD9-81ED-4DB2-BD59-A6C34878D82A}">
                    <a16:rowId xmlns:a16="http://schemas.microsoft.com/office/drawing/2014/main" val="796000207"/>
                  </a:ext>
                </a:extLst>
              </a:tr>
            </a:tbl>
          </a:graphicData>
        </a:graphic>
      </p:graphicFrame>
      <p:sp>
        <p:nvSpPr>
          <p:cNvPr id="6" name="TextBox 5">
            <a:extLst>
              <a:ext uri="{FF2B5EF4-FFF2-40B4-BE49-F238E27FC236}">
                <a16:creationId xmlns:a16="http://schemas.microsoft.com/office/drawing/2014/main" id="{C84C614D-0948-4DCE-5B9F-231B78B95E94}"/>
              </a:ext>
            </a:extLst>
          </p:cNvPr>
          <p:cNvSpPr txBox="1"/>
          <p:nvPr/>
        </p:nvSpPr>
        <p:spPr>
          <a:xfrm>
            <a:off x="476843" y="1352352"/>
            <a:ext cx="11983987" cy="120032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marL="284163" indent="-284163">
              <a:buFont typeface="Arial" pitchFamily="34" charset="0"/>
              <a:buChar char="•"/>
            </a:pPr>
            <a:r>
              <a:rPr lang="en-US" sz="2400"/>
              <a:t>If you need specific files, the DOS xcopy command is more useful than copy command. </a:t>
            </a:r>
          </a:p>
          <a:p>
            <a:pPr marL="284163" indent="-284163">
              <a:buFont typeface="Arial" pitchFamily="34" charset="0"/>
              <a:buChar char="•"/>
            </a:pPr>
            <a:r>
              <a:rPr lang="en-US" sz="2400"/>
              <a:t>provides more control, such as copying entire directories and preserving file attributes</a:t>
            </a:r>
          </a:p>
          <a:p>
            <a:pPr marL="284163" indent="-284163">
              <a:buFont typeface="Arial" pitchFamily="34" charset="0"/>
              <a:buChar char="•"/>
            </a:pPr>
            <a:r>
              <a:rPr lang="en-US" sz="2400"/>
              <a:t>Will not collect residual data from free space.</a:t>
            </a:r>
          </a:p>
        </p:txBody>
      </p:sp>
    </p:spTree>
    <p:extLst>
      <p:ext uri="{BB962C8B-B14F-4D97-AF65-F5344CB8AC3E}">
        <p14:creationId val="1063996125"/>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D110488-1FD8-3D3E-9EB1-470A914C3708}"/>
              </a:ext>
            </a:extLst>
          </p:cNvPr>
          <p:cNvSpPr>
            <a:spLocks noGrp="1"/>
          </p:cNvSpPr>
          <p:nvPr>
            <p:ph type="title"/>
          </p:nvPr>
        </p:nvSpPr>
        <p:spPr/>
        <p:txBody>
          <a:bodyPr/>
          <a:lstStyle/>
          <a:p>
            <a:r>
              <a:rPr lang="en-US"/>
              <a:t>Using </a:t>
            </a:r>
            <a:r>
              <a:rPr lang="en-US">
                <a:latin typeface="Courier New" panose="02070309020205020404" pitchFamily="49" charset="0"/>
                <a:cs typeface="Courier New" panose="02070309020205020404" pitchFamily="49" charset="0"/>
              </a:rPr>
              <a:t>robocopy </a:t>
            </a:r>
            <a:r>
              <a:rPr lang="en-US"/>
              <a:t>to Collect Evidence</a:t>
            </a:r>
          </a:p>
        </p:txBody>
      </p:sp>
      <p:graphicFrame>
        <p:nvGraphicFramePr>
          <p:cNvPr id="4" name="Content Placeholder 3">
            <a:extLst>
              <a:ext uri="{FF2B5EF4-FFF2-40B4-BE49-F238E27FC236}">
                <a16:creationId xmlns:a16="http://schemas.microsoft.com/office/drawing/2014/main" id="{1A656BDD-3CC0-9256-9AAB-145B78039AC9}"/>
              </a:ext>
            </a:extLst>
          </p:cNvPr>
          <p:cNvGraphicFramePr>
            <a:graphicFrameLocks noGrp="1"/>
          </p:cNvGraphicFramePr>
          <p:nvPr>
            <p:ph idx="1"/>
            <p:extLst>
              <p:ext uri="{D42A27DB-BD31-4B8C-83A1-F6EECF244321}">
                <p14:modId val="1573730039"/>
              </p:ext>
            </p:extLst>
          </p:nvPr>
        </p:nvGraphicFramePr>
        <p:xfrm>
          <a:off x="1011720" y="2131105"/>
          <a:ext cx="10168559" cy="3524719"/>
        </p:xfrm>
        <a:graphic>
          <a:graphicData uri="http://schemas.openxmlformats.org/drawingml/2006/table">
            <a:tbl>
              <a:tblPr firstRow="1" bandRow="1">
                <a:tableStyleId>{5C22544A-7EE6-4342-B048-85BDC9FD1C3A}</a:tableStyleId>
              </a:tblPr>
              <a:tblGrid>
                <a:gridCol w="1660664">
                  <a:extLst>
                    <a:ext uri="{9D8B030D-6E8A-4147-A177-3AD203B41FA5}">
                      <a16:colId xmlns:a16="http://schemas.microsoft.com/office/drawing/2014/main" val="1894322641"/>
                    </a:ext>
                  </a:extLst>
                </a:gridCol>
                <a:gridCol w="8507895">
                  <a:extLst>
                    <a:ext uri="{9D8B030D-6E8A-4147-A177-3AD203B41FA5}">
                      <a16:colId xmlns:a16="http://schemas.microsoft.com/office/drawing/2014/main" val="3866137268"/>
                    </a:ext>
                  </a:extLst>
                </a:gridCol>
              </a:tblGrid>
              <a:tr h="281471">
                <a:tc>
                  <a:txBody>
                    <a:bodyPr vert="horz" wrap="square"/>
                    <a:lstStyle/>
                    <a:p>
                      <a:r>
                        <a:rPr lang="en-US" sz="1200"/>
                        <a:t>Feature</a:t>
                      </a:r>
                    </a:p>
                  </a:txBody>
                  <a:tcPr/>
                </a:tc>
                <a:tc>
                  <a:txBody>
                    <a:bodyPr vert="horz" wrap="square"/>
                    <a:lstStyle/>
                    <a:p>
                      <a:r>
                        <a:rPr lang="en-US" sz="1200"/>
                        <a:t>Description</a:t>
                      </a:r>
                    </a:p>
                  </a:txBody>
                  <a:tcPr/>
                </a:tc>
                <a:extLst>
                  <a:ext uri="{0D108BD9-81ED-4DB2-BD59-A6C34878D82A}">
                    <a16:rowId xmlns:a16="http://schemas.microsoft.com/office/drawing/2014/main" val="1132915971"/>
                  </a:ext>
                </a:extLst>
              </a:tr>
              <a:tr h="278295">
                <a:tc>
                  <a:txBody>
                    <a:bodyPr vert="horz" wrap="square"/>
                    <a:lstStyle/>
                    <a:p>
                      <a:r>
                        <a:rPr lang="en-US" sz="1200"/>
                        <a:t>/bytes </a:t>
                      </a:r>
                    </a:p>
                  </a:txBody>
                  <a:tcPr/>
                </a:tc>
                <a:tc>
                  <a:txBody>
                    <a:bodyPr vert="horz" wrap="square"/>
                    <a:lstStyle/>
                    <a:p>
                      <a:r>
                        <a:rPr lang="en-US" sz="1200"/>
                        <a:t>Displays the number of bytes copied</a:t>
                      </a:r>
                    </a:p>
                  </a:txBody>
                  <a:tcPr/>
                </a:tc>
                <a:extLst>
                  <a:ext uri="{0D108BD9-81ED-4DB2-BD59-A6C34878D82A}">
                    <a16:rowId xmlns:a16="http://schemas.microsoft.com/office/drawing/2014/main" val="3194054043"/>
                  </a:ext>
                </a:extLst>
              </a:tr>
              <a:tr h="298174">
                <a:tc>
                  <a:txBody>
                    <a:bodyPr vert="horz" wrap="square"/>
                    <a:lstStyle/>
                    <a:p>
                      <a:r>
                        <a:rPr lang="en-US" sz="1200"/>
                        <a:t>/ia:[RASHCNETO] </a:t>
                      </a:r>
                    </a:p>
                  </a:txBody>
                  <a:tcPr/>
                </a:tc>
                <a:tc>
                  <a:txBody>
                    <a:bodyPr vert="horz" wrap="square"/>
                    <a:lstStyle/>
                    <a:p>
                      <a:r>
                        <a:rPr lang="en-US" sz="1200"/>
                        <a:t>Copies only files with </a:t>
                      </a:r>
                      <a:r>
                        <a:rPr lang="en-US" sz="1200" b="1"/>
                        <a:t>a specific attribute </a:t>
                      </a:r>
                      <a:r>
                        <a:rPr lang="en-US" sz="1200"/>
                        <a:t>set, such as r for read-only files or c for compressed file</a:t>
                      </a:r>
                    </a:p>
                  </a:txBody>
                  <a:tcPr/>
                </a:tc>
                <a:extLst>
                  <a:ext uri="{0D108BD9-81ED-4DB2-BD59-A6C34878D82A}">
                    <a16:rowId xmlns:a16="http://schemas.microsoft.com/office/drawing/2014/main" val="2684889674"/>
                  </a:ext>
                </a:extLst>
              </a:tr>
              <a:tr h="298174">
                <a:tc>
                  <a:txBody>
                    <a:bodyPr vert="horz" wrap="square"/>
                    <a:lstStyle/>
                    <a:p>
                      <a:r>
                        <a:rPr lang="en-US" sz="1200"/>
                        <a:t>/fp </a:t>
                      </a:r>
                    </a:p>
                  </a:txBody>
                  <a:tcPr/>
                </a:tc>
                <a:tc>
                  <a:txBody>
                    <a:bodyPr vert="horz" wrap="square"/>
                    <a:lstStyle/>
                    <a:p>
                      <a:r>
                        <a:rPr lang="en-US" sz="1200"/>
                        <a:t>Displays the full pathname of files</a:t>
                      </a:r>
                    </a:p>
                  </a:txBody>
                  <a:tcPr/>
                </a:tc>
                <a:extLst>
                  <a:ext uri="{0D108BD9-81ED-4DB2-BD59-A6C34878D82A}">
                    <a16:rowId xmlns:a16="http://schemas.microsoft.com/office/drawing/2014/main" val="1866904850"/>
                  </a:ext>
                </a:extLst>
              </a:tr>
              <a:tr h="268357">
                <a:tc>
                  <a:txBody>
                    <a:bodyPr vert="horz" wrap="square"/>
                    <a:lstStyle/>
                    <a:p>
                      <a:r>
                        <a:rPr lang="en-US" sz="1200"/>
                        <a:t>/v</a:t>
                      </a:r>
                    </a:p>
                  </a:txBody>
                  <a:tcPr/>
                </a:tc>
                <a:tc>
                  <a:txBody>
                    <a:bodyPr vert="horz" wrap="square"/>
                    <a:lstStyle/>
                    <a:p>
                      <a:r>
                        <a:rPr lang="en-US" sz="1200"/>
                        <a:t>Creates a verbose output showing files that have been skipped</a:t>
                      </a:r>
                    </a:p>
                  </a:txBody>
                  <a:tcPr/>
                </a:tc>
                <a:extLst>
                  <a:ext uri="{0D108BD9-81ED-4DB2-BD59-A6C34878D82A}">
                    <a16:rowId xmlns:a16="http://schemas.microsoft.com/office/drawing/2014/main" val="3051638422"/>
                  </a:ext>
                </a:extLst>
              </a:tr>
              <a:tr h="292211">
                <a:tc>
                  <a:txBody>
                    <a:bodyPr vert="horz" wrap="square"/>
                    <a:lstStyle/>
                    <a:p>
                      <a:r>
                        <a:rPr lang="en-US" sz="1200"/>
                        <a:t>/r:n </a:t>
                      </a:r>
                    </a:p>
                  </a:txBody>
                  <a:tcPr/>
                </a:tc>
                <a:tc>
                  <a:txBody>
                    <a:bodyPr vert="horz" wrap="square"/>
                    <a:lstStyle/>
                    <a:p>
                      <a:r>
                        <a:rPr lang="en-US" sz="1200"/>
                        <a:t>If a file is </a:t>
                      </a:r>
                      <a:r>
                        <a:rPr lang="en-US" sz="1200" b="1"/>
                        <a:t>locked</a:t>
                      </a:r>
                      <a:r>
                        <a:rPr lang="en-US" sz="1200"/>
                        <a:t> by another user, it retries n number of time</a:t>
                      </a:r>
                    </a:p>
                  </a:txBody>
                  <a:tcPr/>
                </a:tc>
                <a:extLst>
                  <a:ext uri="{0D108BD9-81ED-4DB2-BD59-A6C34878D82A}">
                    <a16:rowId xmlns:a16="http://schemas.microsoft.com/office/drawing/2014/main" val="3634879506"/>
                  </a:ext>
                </a:extLst>
              </a:tr>
              <a:tr h="288234">
                <a:tc>
                  <a:txBody>
                    <a:bodyPr vert="horz" wrap="square"/>
                    <a:lstStyle/>
                    <a:p>
                      <a:r>
                        <a:rPr lang="en-US" sz="1200"/>
                        <a:t>/tee</a:t>
                      </a:r>
                    </a:p>
                  </a:txBody>
                  <a:tcPr/>
                </a:tc>
                <a:tc>
                  <a:txBody>
                    <a:bodyPr vert="horz" wrap="square"/>
                    <a:lstStyle/>
                    <a:p>
                      <a:r>
                        <a:rPr lang="en-US" sz="1200"/>
                        <a:t>Creates a status report that is sent to the console and to a log file</a:t>
                      </a:r>
                    </a:p>
                  </a:txBody>
                  <a:tcPr/>
                </a:tc>
                <a:extLst>
                  <a:ext uri="{0D108BD9-81ED-4DB2-BD59-A6C34878D82A}">
                    <a16:rowId xmlns:a16="http://schemas.microsoft.com/office/drawing/2014/main" val="2988595033"/>
                  </a:ext>
                </a:extLst>
              </a:tr>
              <a:tr h="278296">
                <a:tc>
                  <a:txBody>
                    <a:bodyPr vert="horz" wrap="square"/>
                    <a:lstStyle/>
                    <a:p>
                      <a:r>
                        <a:rPr lang="en-US" sz="1200"/>
                        <a:t>/w:n</a:t>
                      </a:r>
                    </a:p>
                  </a:txBody>
                  <a:tcPr/>
                </a:tc>
                <a:tc>
                  <a:txBody>
                    <a:bodyPr vert="horz" wrap="square"/>
                    <a:lstStyle/>
                    <a:p>
                      <a:r>
                        <a:rPr lang="en-US" sz="1200"/>
                        <a:t>If a file is locked by another user, it waits n value of seconds before retrying; the default is 30 seconds</a:t>
                      </a:r>
                    </a:p>
                  </a:txBody>
                  <a:tcPr/>
                </a:tc>
                <a:extLst>
                  <a:ext uri="{0D108BD9-81ED-4DB2-BD59-A6C34878D82A}">
                    <a16:rowId xmlns:a16="http://schemas.microsoft.com/office/drawing/2014/main" val="2168275346"/>
                  </a:ext>
                </a:extLst>
              </a:tr>
              <a:tr h="278296">
                <a:tc>
                  <a:txBody>
                    <a:bodyPr vert="horz" wrap="square"/>
                    <a:lstStyle/>
                    <a:p>
                      <a:r>
                        <a:rPr lang="en-US" sz="1200"/>
                        <a:t>/xa: [RASHCNETO] </a:t>
                      </a:r>
                    </a:p>
                  </a:txBody>
                  <a:tcPr/>
                </a:tc>
                <a:tc>
                  <a:txBody>
                    <a:bodyPr vert="horz" wrap="square"/>
                    <a:lstStyle/>
                    <a:p>
                      <a:r>
                        <a:rPr lang="en-US" sz="1200" b="1"/>
                        <a:t>Excludes files </a:t>
                      </a:r>
                      <a:r>
                        <a:rPr lang="en-US" sz="1200"/>
                        <a:t>with a specific attribute, such as r for read-only files or c for compressed file</a:t>
                      </a:r>
                    </a:p>
                  </a:txBody>
                  <a:tcPr/>
                </a:tc>
                <a:extLst>
                  <a:ext uri="{0D108BD9-81ED-4DB2-BD59-A6C34878D82A}">
                    <a16:rowId xmlns:a16="http://schemas.microsoft.com/office/drawing/2014/main" val="352376319"/>
                  </a:ext>
                </a:extLst>
              </a:tr>
              <a:tr h="278295">
                <a:tc>
                  <a:txBody>
                    <a:bodyPr vert="horz" wrap="square"/>
                    <a:lstStyle/>
                    <a:p>
                      <a:r>
                        <a:rPr lang="en-US" sz="1200"/>
                        <a:t>/xc </a:t>
                      </a:r>
                    </a:p>
                  </a:txBody>
                  <a:tcPr/>
                </a:tc>
                <a:tc>
                  <a:txBody>
                    <a:bodyPr vert="horz" wrap="square"/>
                    <a:lstStyle/>
                    <a:p>
                      <a:r>
                        <a:rPr lang="en-US" sz="1200"/>
                        <a:t>Excludes files that have changed</a:t>
                      </a:r>
                    </a:p>
                  </a:txBody>
                  <a:tcPr/>
                </a:tc>
                <a:extLst>
                  <a:ext uri="{0D108BD9-81ED-4DB2-BD59-A6C34878D82A}">
                    <a16:rowId xmlns:a16="http://schemas.microsoft.com/office/drawing/2014/main" val="2671644576"/>
                  </a:ext>
                </a:extLst>
              </a:tr>
              <a:tr h="308113">
                <a:tc>
                  <a:txBody>
                    <a:bodyPr vert="horz" wrap="square"/>
                    <a:lstStyle/>
                    <a:p>
                      <a:r>
                        <a:rPr lang="en-US" sz="1200"/>
                        <a:t>/xd &lt;directory&gt; [...] </a:t>
                      </a:r>
                    </a:p>
                  </a:txBody>
                  <a:tcPr/>
                </a:tc>
                <a:tc>
                  <a:txBody>
                    <a:bodyPr vert="horz" wrap="square"/>
                    <a:lstStyle/>
                    <a:p>
                      <a:r>
                        <a:rPr lang="en-US" sz="1200"/>
                        <a:t>Excludes specific paths</a:t>
                      </a:r>
                    </a:p>
                  </a:txBody>
                  <a:tcPr/>
                </a:tc>
                <a:extLst>
                  <a:ext uri="{0D108BD9-81ED-4DB2-BD59-A6C34878D82A}">
                    <a16:rowId xmlns:a16="http://schemas.microsoft.com/office/drawing/2014/main" val="1816657079"/>
                  </a:ext>
                </a:extLst>
              </a:tr>
              <a:tr h="370840">
                <a:tc>
                  <a:txBody>
                    <a:bodyPr vert="horz" wrap="square"/>
                    <a:lstStyle/>
                    <a:p>
                      <a:r>
                        <a:rPr lang="en-US" sz="1200"/>
                        <a:t>/xf &lt;filename&gt; [...] </a:t>
                      </a:r>
                    </a:p>
                  </a:txBody>
                  <a:tcPr/>
                </a:tc>
                <a:tc>
                  <a:txBody>
                    <a:bodyPr vert="horz" wrap="square"/>
                    <a:lstStyle/>
                    <a:p>
                      <a:r>
                        <a:rPr lang="en-US" sz="1200"/>
                        <a:t>Excludes specific files and paths</a:t>
                      </a:r>
                    </a:p>
                  </a:txBody>
                  <a:tcPr/>
                </a:tc>
                <a:extLst>
                  <a:ext uri="{0D108BD9-81ED-4DB2-BD59-A6C34878D82A}">
                    <a16:rowId xmlns:a16="http://schemas.microsoft.com/office/drawing/2014/main" val="4002528053"/>
                  </a:ext>
                </a:extLst>
              </a:tr>
            </a:tbl>
          </a:graphicData>
        </a:graphic>
      </p:graphicFrame>
      <p:sp>
        <p:nvSpPr>
          <p:cNvPr id="5" name="Rectangle 1">
            <a:extLst>
              <a:ext uri="{FF2B5EF4-FFF2-40B4-BE49-F238E27FC236}">
                <a16:creationId xmlns:a16="http://schemas.microsoft.com/office/drawing/2014/main" id="{6E74981C-BC1A-AB49-F43B-F7F715980194}"/>
              </a:ext>
            </a:extLst>
          </p:cNvPr>
          <p:cNvSpPr>
            <a:spLocks noChangeArrowheads="1"/>
          </p:cNvSpPr>
          <p:nvPr/>
        </p:nvSpPr>
        <p:spPr bwMode="auto">
          <a:xfrm>
            <a:off x="914479" y="997012"/>
            <a:ext cx="3907131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marL="171450" marR="0" lvl="0" indent="-171450" algn="l" defTabSz="914400" rtl="0" eaLnBrk="0" fontAlgn="base" latinLnBrk="0" hangingPunct="0">
              <a:lnSpc>
                <a:spcPct val="100000"/>
              </a:lnSpc>
              <a:spcBef>
                <a:spcPct val="0"/>
              </a:spcBef>
              <a:spcAft>
                <a:spcPct val="0"/>
              </a:spcAft>
              <a:buClrTx/>
              <a:buSzTx/>
              <a:buFont typeface="Arial" pitchFamily="34" charset="0"/>
              <a:buChar char="•"/>
            </a:pPr>
            <a:r>
              <a:rPr lang="en-US" altLang="en-US" sz="2400"/>
              <a:t>The robocopy command is an extremely powerful utility </a:t>
            </a:r>
          </a:p>
          <a:p>
            <a:pPr marL="171450" marR="0" lvl="0" indent="-171450" algn="l" defTabSz="914400" rtl="0" eaLnBrk="0" fontAlgn="base" latinLnBrk="0" hangingPunct="0">
              <a:lnSpc>
                <a:spcPct val="100000"/>
              </a:lnSpc>
              <a:spcBef>
                <a:spcPct val="0"/>
              </a:spcBef>
              <a:spcAft>
                <a:spcPct val="0"/>
              </a:spcAft>
              <a:buClrTx/>
              <a:buSzTx/>
              <a:buFont typeface="Arial" pitchFamily="34" charset="0"/>
              <a:buChar char="•"/>
            </a:pPr>
            <a:r>
              <a:rPr lang="en-US" altLang="en-US" sz="2400"/>
              <a:t>can manipulate large amounts of data. </a:t>
            </a:r>
          </a:p>
          <a:p>
            <a:pPr marL="171450" marR="0" lvl="0" indent="-171450" algn="l" defTabSz="914400" rtl="0" eaLnBrk="0" fontAlgn="base" latinLnBrk="0" hangingPunct="0">
              <a:lnSpc>
                <a:spcPct val="100000"/>
              </a:lnSpc>
              <a:spcBef>
                <a:spcPct val="0"/>
              </a:spcBef>
              <a:spcAft>
                <a:spcPct val="0"/>
              </a:spcAft>
              <a:buClrTx/>
              <a:buSzTx/>
              <a:buFont typeface="Arial" pitchFamily="34" charset="0"/>
              <a:buChar char="•"/>
            </a:pPr>
            <a:r>
              <a:rPr lang="en-US" altLang="en-US" sz="2400"/>
              <a:t>Some of the features in robocopy will delete copied data from the source</a:t>
            </a: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val="3418260782"/>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4-1</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Which acquisition method would be appropriate for collecting only fragments of unallocated data?</a:t>
            </a:r>
          </a:p>
          <a:p>
            <a:pPr marL="457200" indent="-457200">
              <a:buAutoNum type="alphaLcPeriod"/>
            </a:pPr>
            <a:r>
              <a:rPr lang="en-US"/>
              <a:t>Physical acquisition</a:t>
            </a:r>
          </a:p>
          <a:p>
            <a:pPr marL="457200" indent="-457200">
              <a:buAutoNum type="alphaLcPeriod"/>
            </a:pPr>
            <a:r>
              <a:rPr lang="en-US"/>
              <a:t>Logical acquisition</a:t>
            </a:r>
          </a:p>
          <a:p>
            <a:pPr marL="457200" indent="-457200">
              <a:buAutoNum type="alphaLcPeriod"/>
            </a:pPr>
            <a:r>
              <a:rPr lang="en-US"/>
              <a:t>Sparse acquisition</a:t>
            </a:r>
          </a:p>
          <a:p>
            <a:pPr marL="457200" indent="-457200">
              <a:buAutoNum type="alphaLcPeriod"/>
            </a:pPr>
            <a:r>
              <a:rPr lang="en-US"/>
              <a:t>Partition acquisition</a:t>
            </a:r>
          </a:p>
          <a:p>
            <a:pPr marL="0" indent="0">
              <a:buNone/>
            </a:pPr>
            <a:endParaRPr lang="en-US"/>
          </a:p>
        </p:txBody>
      </p:sp>
    </p:spTree>
    <p:extLst>
      <p:ext uri="{BB962C8B-B14F-4D97-AF65-F5344CB8AC3E}">
        <p14:creationId val="3683800090"/>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4-1: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Which acquisition method would be appropriate for collecting only fragments of unallocated data?</a:t>
            </a:r>
          </a:p>
          <a:p>
            <a:pPr marL="0" indent="0">
              <a:buNone/>
            </a:pPr>
            <a:r>
              <a:rPr lang="en-US" b="1"/>
              <a:t>Answer: c. </a:t>
            </a:r>
            <a:r>
              <a:rPr lang="en-US"/>
              <a:t>Sparse acquisition</a:t>
            </a:r>
          </a:p>
          <a:p>
            <a:pPr marL="0" indent="0">
              <a:buNone/>
            </a:pPr>
            <a:r>
              <a:rPr lang="en-US"/>
              <a:t>A sparse acquisition, besides collecting allocated data, is capable of collecting the fragments of unallocated or deleted data.</a:t>
            </a:r>
          </a:p>
        </p:txBody>
      </p:sp>
    </p:spTree>
    <p:extLst>
      <p:ext uri="{BB962C8B-B14F-4D97-AF65-F5344CB8AC3E}">
        <p14:creationId val="3889104735"/>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9D410DBC-6EFD-5EDE-8902-5F1B110F4F88}"/>
              </a:ext>
            </a:extLst>
          </p:cNvPr>
          <p:cNvSpPr>
            <a:spLocks noGrp="1"/>
          </p:cNvSpPr>
          <p:nvPr>
            <p:ph type="title"/>
          </p:nvPr>
        </p:nvSpPr>
        <p:spPr/>
        <p:txBody>
          <a:bodyPr/>
          <a:lstStyle/>
          <a:p>
            <a:r>
              <a:rPr lang="en-US"/>
              <a:t>Validating Data Acquisitions</a:t>
            </a:r>
          </a:p>
        </p:txBody>
      </p:sp>
      <p:sp>
        <p:nvSpPr>
          <p:cNvPr id="2" name="Content Placeholder 1">
            <a:extLst>
              <a:ext uri="{FF2B5EF4-FFF2-40B4-BE49-F238E27FC236}">
                <a16:creationId xmlns:a16="http://schemas.microsoft.com/office/drawing/2014/main" id="{0FCD69A5-15AA-52F6-0104-4C70E7B7F37C}"/>
              </a:ext>
            </a:extLst>
          </p:cNvPr>
          <p:cNvSpPr>
            <a:spLocks noGrp="1"/>
          </p:cNvSpPr>
          <p:nvPr>
            <p:ph idx="1"/>
          </p:nvPr>
        </p:nvSpPr>
        <p:spPr>
          <a:xfrm>
            <a:off x="476843" y="1067747"/>
            <a:ext cx="11241915" cy="5109216"/>
          </a:xfrm>
        </p:spPr>
        <p:txBody>
          <a:bodyPr/>
          <a:lstStyle/>
          <a:p>
            <a:pPr eaLnBrk="1" hangingPunct="1"/>
            <a:r>
              <a:rPr lang="en-US" altLang="en-US"/>
              <a:t> The hashing algorithm creates a hexadecimal number that represents the uniqueness of a data set, such as a file or disk drive. </a:t>
            </a:r>
          </a:p>
          <a:p>
            <a:pPr eaLnBrk="1" hangingPunct="1"/>
            <a:r>
              <a:rPr lang="en-US" altLang="en-US"/>
              <a:t>This unique number is referred to as a “digital fingerprint.” </a:t>
            </a:r>
          </a:p>
          <a:p>
            <a:pPr eaLnBrk="1" hangingPunct="1"/>
            <a:r>
              <a:rPr lang="en-US" altLang="en-US"/>
              <a:t>With a few exceptions, changing one letter from uppercase to lowercase will produce a completly different hash value.</a:t>
            </a:r>
          </a:p>
          <a:p>
            <a:pPr eaLnBrk="1" hangingPunct="1"/>
            <a:r>
              <a:rPr lang="en-US" altLang="en-US"/>
              <a:t>Validating evidence may be the most critical aspect of computer forensics</a:t>
            </a:r>
          </a:p>
          <a:p>
            <a:pPr eaLnBrk="1" hangingPunct="1"/>
            <a:r>
              <a:rPr lang="en-US" altLang="en-US"/>
              <a:t>It requires using a hashing algorithm utility</a:t>
            </a:r>
          </a:p>
          <a:p>
            <a:pPr eaLnBrk="1" hangingPunct="1"/>
            <a:r>
              <a:rPr lang="en-US" altLang="en-US"/>
              <a:t>Validation techniques include the following:</a:t>
            </a:r>
          </a:p>
          <a:p>
            <a:pPr lvl="1" eaLnBrk="1" hangingPunct="1"/>
            <a:r>
              <a:rPr lang="en-US" altLang="en-US"/>
              <a:t>CRC-32, MD5, and SHA-1 to SHA-512</a:t>
            </a:r>
          </a:p>
          <a:p>
            <a:endParaRPr lang="en-US"/>
          </a:p>
        </p:txBody>
      </p:sp>
    </p:spTree>
    <p:extLst>
      <p:ext uri="{BB962C8B-B14F-4D97-AF65-F5344CB8AC3E}">
        <p14:creationId val="598105502"/>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3D8ED94-F4BE-C206-8C56-FCA49C13D4EA}"/>
              </a:ext>
            </a:extLst>
          </p:cNvPr>
          <p:cNvSpPr>
            <a:spLocks noGrp="1"/>
          </p:cNvSpPr>
          <p:nvPr>
            <p:ph type="title"/>
          </p:nvPr>
        </p:nvSpPr>
        <p:spPr/>
        <p:txBody>
          <a:bodyPr/>
          <a:lstStyle/>
          <a:p>
            <a:r>
              <a:rPr lang="en-US"/>
              <a:t>Linux Validation Methods</a:t>
            </a:r>
          </a:p>
        </p:txBody>
      </p:sp>
      <p:sp>
        <p:nvSpPr>
          <p:cNvPr id="2" name="Content Placeholder 1">
            <a:extLst>
              <a:ext uri="{FF2B5EF4-FFF2-40B4-BE49-F238E27FC236}">
                <a16:creationId xmlns:a16="http://schemas.microsoft.com/office/drawing/2014/main" id="{0BED60BB-BD82-EB11-911C-1E0B8610B88C}"/>
              </a:ext>
            </a:extLst>
          </p:cNvPr>
          <p:cNvSpPr>
            <a:spLocks noGrp="1"/>
          </p:cNvSpPr>
          <p:nvPr>
            <p:ph idx="1"/>
          </p:nvPr>
        </p:nvSpPr>
        <p:spPr>
          <a:xfrm>
            <a:off x="476843" y="1618658"/>
            <a:ext cx="11241915" cy="4558305"/>
          </a:xfrm>
        </p:spPr>
        <p:txBody>
          <a:bodyPr/>
          <a:lstStyle/>
          <a:p>
            <a:r>
              <a:rPr lang="en-US" altLang="en-US"/>
              <a:t>You can run  md5sum, sha1sum, sha256sum, sha384sum, sha512sum, utilities on all suspect disks and volumes or segmented volumes</a:t>
            </a:r>
          </a:p>
          <a:p>
            <a:r>
              <a:rPr lang="en-US" altLang="en-US"/>
              <a:t>The </a:t>
            </a:r>
            <a:r>
              <a:rPr lang="en-US" altLang="en-US">
                <a:latin typeface="Courier New" panose="02070309020205020404" pitchFamily="49" charset="0"/>
                <a:cs typeface="Courier New" panose="02070309020205020404" pitchFamily="49" charset="0"/>
              </a:rPr>
              <a:t>dd</a:t>
            </a:r>
            <a:r>
              <a:rPr lang="en-US" altLang="en-US"/>
              <a:t> command will perform a bit-stream copy of a file, folder, partition, or disk into a raw file</a:t>
            </a:r>
            <a:endParaRPr lang="en-US" altLang="en-US">
              <a:ea typeface="Courier New" charset="0"/>
              <a:cs typeface="Courier New" charset="0"/>
            </a:endParaRPr>
          </a:p>
          <a:p>
            <a:pPr lvl="1"/>
            <a:r>
              <a:rPr lang="en-US" altLang="en-US" sz="2200"/>
              <a:t>The </a:t>
            </a:r>
            <a:r>
              <a:rPr lang="en-US" altLang="en-US" sz="2200">
                <a:latin typeface="Courier New" panose="02070309020205020404" pitchFamily="49" charset="0"/>
                <a:cs typeface="Courier New" panose="02070309020205020404" pitchFamily="49" charset="0"/>
              </a:rPr>
              <a:t>split</a:t>
            </a:r>
            <a:r>
              <a:rPr lang="en-US" altLang="en-US" sz="2200"/>
              <a:t> command can be added to the </a:t>
            </a:r>
            <a:r>
              <a:rPr lang="en-US" altLang="en-US" sz="2200">
                <a:latin typeface="Courier New" panose="02070309020205020404" pitchFamily="49" charset="0"/>
                <a:cs typeface="Courier New" panose="02070309020205020404" pitchFamily="49" charset="0"/>
              </a:rPr>
              <a:t>dd</a:t>
            </a:r>
            <a:r>
              <a:rPr lang="en-US" altLang="en-US" sz="2200"/>
              <a:t> command with the pipe function to split the raw file into segmented volumes</a:t>
            </a:r>
          </a:p>
          <a:p>
            <a:pPr eaLnBrk="1" hangingPunct="1"/>
            <a:r>
              <a:rPr lang="en-US" altLang="en-US"/>
              <a:t>The </a:t>
            </a:r>
            <a:r>
              <a:rPr lang="en-US" altLang="en-US" err="1">
                <a:latin typeface="Courier New"/>
                <a:ea typeface="Courier New" charset="0"/>
                <a:cs typeface="Courier New" charset="0"/>
              </a:rPr>
              <a:t>dcfl</a:t>
            </a:r>
            <a:r>
              <a:rPr lang="en-US" altLang="en-US" err="1">
                <a:latin typeface="Courier New"/>
                <a:cs typeface="Courier New" charset="0"/>
              </a:rPr>
              <a:t>dd</a:t>
            </a:r>
            <a:r>
              <a:rPr lang="en-US" altLang="en-US">
                <a:cs typeface="Courier New" panose="02070309020205020404" pitchFamily="49" charset="0"/>
              </a:rPr>
              <a:t> (</a:t>
            </a:r>
            <a:r>
              <a:rPr lang="en-US">
                <a:cs typeface="Courier New" panose="02070309020205020404" pitchFamily="49" charset="0"/>
              </a:rPr>
              <a:t>legacy</a:t>
            </a:r>
            <a:r>
              <a:rPr lang="en-US" altLang="en-US">
                <a:cs typeface="Courier New" panose="02070309020205020404" pitchFamily="49" charset="0"/>
              </a:rPr>
              <a:t>)command </a:t>
            </a:r>
            <a:r>
              <a:rPr lang="en-US" altLang="en-US">
                <a:cs typeface="Simplified Arabic Fixed" charset="0"/>
              </a:rPr>
              <a:t>was designed to create raw forensic binary files</a:t>
            </a:r>
          </a:p>
          <a:p>
            <a:pPr eaLnBrk="1" hangingPunct="1"/>
            <a:r>
              <a:rPr lang="en-US" altLang="en-US">
                <a:cs typeface="Simplified Arabic Fixed" charset="0"/>
              </a:rPr>
              <a:t>The </a:t>
            </a:r>
            <a:r>
              <a:rPr lang="en-US" altLang="en-US">
                <a:latin typeface="Courier New" panose="02070309020205020404" pitchFamily="49" charset="0"/>
                <a:cs typeface="Courier New" panose="02070309020205020404" pitchFamily="49" charset="0"/>
              </a:rPr>
              <a:t>dc3dd</a:t>
            </a:r>
            <a:r>
              <a:rPr lang="en-US" altLang="en-US">
                <a:cs typeface="Simplified Arabic Fixed" charset="0"/>
              </a:rPr>
              <a:t> has added improvements over </a:t>
            </a:r>
            <a:r>
              <a:rPr lang="en-US" altLang="en-US" err="1">
                <a:latin typeface="Courier New"/>
                <a:ea typeface="Courier New" charset="0"/>
                <a:cs typeface="Courier New" charset="0"/>
              </a:rPr>
              <a:t>dcfl</a:t>
            </a:r>
            <a:r>
              <a:rPr lang="en-US" altLang="en-US" err="1">
                <a:latin typeface="Courier New"/>
                <a:cs typeface="Courier New" charset="0"/>
              </a:rPr>
              <a:t>dd </a:t>
            </a:r>
            <a:r>
              <a:rPr lang="en-US" altLang="en-US" sz="2000">
                <a:cs typeface="Simplified Arabic Fixed" charset="0"/>
              </a:rPr>
              <a:t>(error log, wipe data, progress bar, verification during copy, multiple output)</a:t>
            </a:r>
          </a:p>
          <a:p>
            <a:endParaRPr lang="en-US"/>
          </a:p>
        </p:txBody>
      </p:sp>
    </p:spTree>
    <p:extLst>
      <p:ext uri="{BB962C8B-B14F-4D97-AF65-F5344CB8AC3E}">
        <p14:creationId val="2037563597"/>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C09D6882-97E4-20B3-3820-AF2753A61DCF}"/>
              </a:ext>
            </a:extLst>
          </p:cNvPr>
          <p:cNvSpPr>
            <a:spLocks noGrp="1"/>
          </p:cNvSpPr>
          <p:nvPr>
            <p:ph type="title"/>
          </p:nvPr>
        </p:nvSpPr>
        <p:spPr/>
        <p:txBody>
          <a:bodyPr/>
          <a:lstStyle/>
          <a:p>
            <a:r>
              <a:rPr lang="en-US"/>
              <a:t>Windows Validation Methods</a:t>
            </a:r>
          </a:p>
        </p:txBody>
      </p:sp>
      <p:sp>
        <p:nvSpPr>
          <p:cNvPr id="2" name="Content Placeholder 1">
            <a:extLst>
              <a:ext uri="{FF2B5EF4-FFF2-40B4-BE49-F238E27FC236}">
                <a16:creationId xmlns:a16="http://schemas.microsoft.com/office/drawing/2014/main" id="{389C9068-E3EF-66D5-7360-75B53D465369}"/>
              </a:ext>
            </a:extLst>
          </p:cNvPr>
          <p:cNvSpPr>
            <a:spLocks noGrp="1"/>
          </p:cNvSpPr>
          <p:nvPr>
            <p:ph idx="1"/>
          </p:nvPr>
        </p:nvSpPr>
        <p:spPr/>
        <p:txBody>
          <a:bodyPr/>
          <a:lstStyle/>
          <a:p>
            <a:pPr eaLnBrk="1" hangingPunct="1"/>
            <a:r>
              <a:rPr lang="en-US" altLang="en-US"/>
              <a:t>Windows PowerShell version 2.0 has the </a:t>
            </a:r>
            <a:r>
              <a:rPr lang="en-US" altLang="en-US">
                <a:latin typeface="Courier New" panose="02070309020205020404" pitchFamily="49" charset="0"/>
                <a:cs typeface="Courier New" panose="02070309020205020404" pitchFamily="49" charset="0"/>
              </a:rPr>
              <a:t>get-filehash</a:t>
            </a:r>
            <a:r>
              <a:rPr lang="en-US" altLang="en-US"/>
              <a:t> hashing algorithm command</a:t>
            </a:r>
          </a:p>
          <a:p>
            <a:pPr lvl="1"/>
            <a:r>
              <a:rPr lang="en-US" altLang="en-US"/>
              <a:t>It can generate MD5, SHA-1, SHA-256, SHA-384, and SHA-512 hashes</a:t>
            </a:r>
          </a:p>
          <a:p>
            <a:r>
              <a:rPr lang="en-US" altLang="en-US"/>
              <a:t>Third-party hashing tools can be cataloged into two groups:</a:t>
            </a:r>
          </a:p>
          <a:p>
            <a:pPr lvl="1"/>
            <a:r>
              <a:rPr lang="en-US" altLang="en-US"/>
              <a:t>The first group includes tools that provide hashing features as part of their product (like Autopsy, FTK imager)</a:t>
            </a:r>
          </a:p>
          <a:p>
            <a:pPr lvl="1"/>
            <a:r>
              <a:rPr lang="en-US" altLang="en-US"/>
              <a:t>The second group includes tools that are stand-alone and only perform hashing (like the free GUI </a:t>
            </a:r>
            <a:r>
              <a:rPr lang="en-US" altLang="en-US" i="1"/>
              <a:t>Hash tool</a:t>
            </a:r>
            <a:r>
              <a:rPr lang="en-US" altLang="en-US"/>
              <a:t>)</a:t>
            </a:r>
          </a:p>
          <a:p>
            <a:endParaRPr lang="en-US"/>
          </a:p>
        </p:txBody>
      </p:sp>
    </p:spTree>
    <p:extLst>
      <p:ext uri="{BB962C8B-B14F-4D97-AF65-F5344CB8AC3E}">
        <p14:creationId val="3401926073"/>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0A8C0443-609D-9CCF-2BD8-F2001192744F}"/>
              </a:ext>
            </a:extLst>
          </p:cNvPr>
          <p:cNvSpPr>
            <a:spLocks noGrp="1"/>
          </p:cNvSpPr>
          <p:nvPr>
            <p:ph type="title"/>
          </p:nvPr>
        </p:nvSpPr>
        <p:spPr/>
        <p:txBody>
          <a:bodyPr/>
          <a:lstStyle/>
          <a:p>
            <a:r>
              <a:rPr lang="en-US"/>
              <a:t>Solid-State Drive Concerns</a:t>
            </a:r>
          </a:p>
        </p:txBody>
      </p:sp>
      <p:sp>
        <p:nvSpPr>
          <p:cNvPr id="2" name="Content Placeholder 1">
            <a:extLst>
              <a:ext uri="{FF2B5EF4-FFF2-40B4-BE49-F238E27FC236}">
                <a16:creationId xmlns:a16="http://schemas.microsoft.com/office/drawing/2014/main" id="{C0166B0A-A5C4-D117-8F0A-F0DA9EC913F2}"/>
              </a:ext>
            </a:extLst>
          </p:cNvPr>
          <p:cNvSpPr>
            <a:spLocks noGrp="1"/>
          </p:cNvSpPr>
          <p:nvPr>
            <p:ph idx="1"/>
          </p:nvPr>
        </p:nvSpPr>
        <p:spPr/>
        <p:txBody>
          <a:bodyPr/>
          <a:lstStyle/>
          <a:p>
            <a:r>
              <a:rPr lang="en-US"/>
              <a:t>Modern solid-state drive (SSD) devices use NAND flash memory chips to store data</a:t>
            </a:r>
          </a:p>
          <a:p>
            <a:pPr lvl="1"/>
            <a:r>
              <a:rPr lang="en-US"/>
              <a:t>NAND memory is more complicated than magnetic media</a:t>
            </a:r>
          </a:p>
          <a:p>
            <a:r>
              <a:rPr lang="en-US"/>
              <a:t>The erasing of memory makes it harder to recover deleted data from SSDs</a:t>
            </a:r>
          </a:p>
          <a:p>
            <a:r>
              <a:rPr lang="en-US"/>
              <a:t>The erasing of unallocated space will alter the SSD’s hash values</a:t>
            </a:r>
          </a:p>
          <a:p>
            <a:r>
              <a:rPr lang="en-US"/>
              <a:t>Before securing SSDs into evidence, it might be worth disabling the TRIM function to preserve the data and to ensure that the drive’s hash value doesn’t change</a:t>
            </a:r>
          </a:p>
        </p:txBody>
      </p:sp>
    </p:spTree>
    <p:extLst>
      <p:ext uri="{BB962C8B-B14F-4D97-AF65-F5344CB8AC3E}">
        <p14:creationId val="2896111669"/>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2ECADCF-70FE-D65A-7AF1-690289BB9E2F}"/>
              </a:ext>
            </a:extLst>
          </p:cNvPr>
          <p:cNvSpPr>
            <a:spLocks noGrp="1"/>
          </p:cNvSpPr>
          <p:nvPr>
            <p:ph type="title"/>
          </p:nvPr>
        </p:nvSpPr>
        <p:spPr/>
        <p:txBody>
          <a:bodyPr/>
          <a:lstStyle/>
          <a:p>
            <a:r>
              <a:rPr lang="en-US"/>
              <a:t>Media Failure Concerns</a:t>
            </a:r>
          </a:p>
        </p:txBody>
      </p:sp>
      <p:sp>
        <p:nvSpPr>
          <p:cNvPr id="2" name="Content Placeholder 1">
            <a:extLst>
              <a:ext uri="{FF2B5EF4-FFF2-40B4-BE49-F238E27FC236}">
                <a16:creationId xmlns:a16="http://schemas.microsoft.com/office/drawing/2014/main" id="{10A372E8-7EE4-4B8A-8A40-A717BE9C596A}"/>
              </a:ext>
            </a:extLst>
          </p:cNvPr>
          <p:cNvSpPr>
            <a:spLocks noGrp="1"/>
          </p:cNvSpPr>
          <p:nvPr>
            <p:ph idx="1"/>
          </p:nvPr>
        </p:nvSpPr>
        <p:spPr/>
        <p:txBody>
          <a:bodyPr/>
          <a:lstStyle/>
          <a:p>
            <a:r>
              <a:rPr lang="en-US"/>
              <a:t>All media storage devices have a mean time to failure (MTTF), which is typically defined in the number of hours before a device will most likely fail</a:t>
            </a:r>
          </a:p>
          <a:p>
            <a:r>
              <a:rPr lang="en-US"/>
              <a:t>There may be an occasion where mismatched hashes from the original data to the copied data</a:t>
            </a:r>
          </a:p>
          <a:p>
            <a:pPr lvl="1"/>
            <a:r>
              <a:rPr lang="en-US"/>
              <a:t>This could indicate that the original media is faulty</a:t>
            </a:r>
          </a:p>
          <a:p>
            <a:r>
              <a:rPr lang="en-US"/>
              <a:t>Another source of failure is cables and connectors</a:t>
            </a:r>
          </a:p>
          <a:p>
            <a:pPr lvl="1"/>
            <a:r>
              <a:rPr lang="en-US"/>
              <a:t>When replacing a cable, use new ones when possible</a:t>
            </a:r>
          </a:p>
        </p:txBody>
      </p:sp>
    </p:spTree>
    <p:extLst>
      <p:ext uri="{BB962C8B-B14F-4D97-AF65-F5344CB8AC3E}">
        <p14:creationId val="1734257610"/>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A00D827-F103-2B3D-0FBD-A043C7B14E95}"/>
              </a:ext>
            </a:extLst>
          </p:cNvPr>
          <p:cNvSpPr>
            <a:spLocks noGrp="1"/>
          </p:cNvSpPr>
          <p:nvPr>
            <p:ph type="title"/>
          </p:nvPr>
        </p:nvSpPr>
        <p:spPr/>
        <p:txBody>
          <a:bodyPr/>
          <a:lstStyle/>
          <a:p>
            <a:r>
              <a:rPr lang="en-US"/>
              <a:t>Using Compare Functions to Validate Data (1 of 3)</a:t>
            </a:r>
          </a:p>
        </p:txBody>
      </p:sp>
      <p:sp>
        <p:nvSpPr>
          <p:cNvPr id="2" name="Content Placeholder 1">
            <a:extLst>
              <a:ext uri="{FF2B5EF4-FFF2-40B4-BE49-F238E27FC236}">
                <a16:creationId xmlns:a16="http://schemas.microsoft.com/office/drawing/2014/main" id="{A8E5AD3C-8794-3164-1635-9EBF661C2BD9}"/>
              </a:ext>
            </a:extLst>
          </p:cNvPr>
          <p:cNvSpPr>
            <a:spLocks noGrp="1"/>
          </p:cNvSpPr>
          <p:nvPr>
            <p:ph idx="1"/>
          </p:nvPr>
        </p:nvSpPr>
        <p:spPr/>
        <p:txBody>
          <a:bodyPr/>
          <a:lstStyle/>
          <a:p>
            <a:r>
              <a:rPr lang="en-US"/>
              <a:t>The DOS command </a:t>
            </a:r>
            <a:r>
              <a:rPr lang="en-US">
                <a:latin typeface="Courier New" panose="02070309020205020404" pitchFamily="49" charset="0"/>
                <a:cs typeface="Courier New" panose="02070309020205020404" pitchFamily="49" charset="0"/>
              </a:rPr>
              <a:t>comp</a:t>
            </a:r>
            <a:r>
              <a:rPr lang="en-US"/>
              <a:t> will compare two files and display information about the differences between the files</a:t>
            </a:r>
          </a:p>
          <a:p>
            <a:r>
              <a:rPr lang="en-US"/>
              <a:t>The </a:t>
            </a:r>
            <a:r>
              <a:rPr lang="en-US">
                <a:latin typeface="Courier New" panose="02070309020205020404" pitchFamily="49" charset="0"/>
                <a:cs typeface="Courier New" panose="02070309020205020404" pitchFamily="49" charset="0"/>
              </a:rPr>
              <a:t>fc</a:t>
            </a:r>
            <a:r>
              <a:rPr lang="en-US"/>
              <a:t> command has a few more features than the comp command</a:t>
            </a:r>
          </a:p>
          <a:p>
            <a:r>
              <a:rPr lang="en-US"/>
              <a:t>The PowerShell cmdlet </a:t>
            </a:r>
            <a:r>
              <a:rPr lang="en-US">
                <a:latin typeface="Courier New" panose="02070309020205020404" pitchFamily="49" charset="0"/>
                <a:cs typeface="Courier New" panose="02070309020205020404" pitchFamily="49" charset="0"/>
              </a:rPr>
              <a:t>compare-object</a:t>
            </a:r>
            <a:r>
              <a:rPr lang="en-US"/>
              <a:t> combined with </a:t>
            </a:r>
            <a:r>
              <a:rPr lang="en-US">
                <a:latin typeface="Courier New" panose="02070309020205020404" pitchFamily="49" charset="0"/>
                <a:cs typeface="Courier New" panose="02070309020205020404" pitchFamily="49" charset="0"/>
              </a:rPr>
              <a:t>get-content</a:t>
            </a:r>
            <a:r>
              <a:rPr lang="en-US"/>
              <a:t> can compare files similar to the DOS commands</a:t>
            </a:r>
          </a:p>
          <a:p>
            <a:r>
              <a:rPr lang="en-US"/>
              <a:t>The Linux command </a:t>
            </a:r>
            <a:r>
              <a:rPr lang="en-US">
                <a:latin typeface="Courier New" panose="02070309020205020404" pitchFamily="49" charset="0"/>
                <a:cs typeface="Courier New" panose="02070309020205020404" pitchFamily="49" charset="0"/>
              </a:rPr>
              <a:t>diff</a:t>
            </a:r>
            <a:r>
              <a:rPr lang="en-US"/>
              <a:t> is similar to the DOS </a:t>
            </a:r>
            <a:r>
              <a:rPr lang="en-US">
                <a:latin typeface="Courier New" panose="02070309020205020404" pitchFamily="49" charset="0"/>
                <a:cs typeface="Courier New" panose="02070309020205020404" pitchFamily="49" charset="0"/>
              </a:rPr>
              <a:t>fc</a:t>
            </a:r>
            <a:r>
              <a:rPr lang="en-US" b="1">
                <a:latin typeface="Courier New" panose="02070309020205020404" pitchFamily="49" charset="0"/>
                <a:cs typeface="Courier New" panose="02070309020205020404" pitchFamily="49" charset="0"/>
              </a:rPr>
              <a:t> </a:t>
            </a:r>
            <a:r>
              <a:rPr lang="en-US"/>
              <a:t>command, with some unique features not available in the DOS and PowerShell commands</a:t>
            </a:r>
          </a:p>
        </p:txBody>
      </p:sp>
    </p:spTree>
    <p:extLst>
      <p:ext uri="{BB962C8B-B14F-4D97-AF65-F5344CB8AC3E}">
        <p14:creationId val="361203041"/>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8"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Understanding Macintosh File Structures (2 of 2)</a:t>
            </a:r>
            <a:endParaRPr lang="en-US" sz="4000" b="0" u="none" strike="noStrike">
              <a:solidFill>
                <a:schemeClr val="dk1"/>
              </a:solidFill>
              <a:effectLst/>
              <a:uFillTx/>
              <a:latin typeface="Calibri"/>
            </a:endParaRPr>
          </a:p>
        </p:txBody>
      </p:sp>
      <p:sp>
        <p:nvSpPr>
          <p:cNvPr id="159"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Before OS X, the </a:t>
            </a:r>
            <a:r>
              <a:rPr lang="en-US" sz="2400" b="1" u="none" strike="noStrike">
                <a:solidFill>
                  <a:schemeClr val="dk1"/>
                </a:solidFill>
                <a:effectLst/>
                <a:uFillTx/>
                <a:latin typeface="Work Sans"/>
              </a:rPr>
              <a:t>Hierarchical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HFS</a:t>
            </a:r>
            <a:r>
              <a:rPr lang="en-US" sz="2400" b="0" u="none" strike="noStrike">
                <a:solidFill>
                  <a:schemeClr val="dk1"/>
                </a:solidFill>
                <a:effectLst/>
                <a:uFillTx/>
                <a:latin typeface="Work Sans"/>
              </a:rPr>
              <a:t>) was used</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In HFS, files are stored in nested directories (folders)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Mac OS Extended Format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HFS+</a:t>
            </a:r>
            <a:r>
              <a:rPr lang="en-US" sz="2400" b="0" u="none" strike="noStrike">
                <a:solidFill>
                  <a:schemeClr val="dk1"/>
                </a:solidFill>
                <a:effectLst/>
                <a:uFillTx/>
                <a:latin typeface="Work Sans"/>
              </a:rPr>
              <a:t>) file system was introduced with Mac OS 8.1</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HFS+ supports smaller file sizes on larger volumes, resulting in more efficient disk use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Apple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APFS</a:t>
            </a:r>
            <a:r>
              <a:rPr lang="en-US" sz="2400" b="0" u="none" strike="noStrike">
                <a:solidFill>
                  <a:schemeClr val="dk1"/>
                </a:solidFill>
                <a:effectLst/>
                <a:uFillTx/>
                <a:latin typeface="Work Sans"/>
              </a:rPr>
              <a:t>) was introduced in macOS 10.13 High Sierra</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Users can still mount HFS+ drives with macOS Monterey</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3" descr="Several code lines with the f c command. Line 1. C colon backslash Work right angle bracket fc Example l dot t x t Example 2 dot t x t. Line 2. Comparing files Example 1 dot t x t and EXAMPLE 2.T X T. Line 3. asterisk asterisk asterisk asterisk asterisk Example 1.t x t. Line 4. Record left parenthesis Line 1 right parenthesis 0123456789 0123456789. Line 5. Record left parenthesis Line 2 right parenthesis 0123456789 012345678 A. Line 6. Record left parenthesis Line 3 right parenthesis 0123456789 0123456789. Line 7. asterisk asterisk asterisk asterisk asterisk EXAMPLE 2 dot t x t. Line 8. Record left parenthesis Line 1 right parenthesis 0123456789 0123456789. Line 9. Record left parenthesis Line 2 right parenthesis 0123456789 012345678 C. Line 10. Record left parenthesis Line 3 right parenthesis 0123456789 0123456789. Line 11. asterisk asterisk asterisk asterisk asterisk. Line 12. asterisk asterisk asterisk asterisk asterisk Example 1 dot t x t. Line 13. Record left parenthesis Line 4 right parenthesis 0123456789 0123456789 0123456789. Line 14. Record left parenthesis Line 5 right parenthesis 0123456789 0123456789 012345678 B. Line 15. Record left parenthesis Line 6 right parenthesis 0123456789 0123456789 0123456789. Line 16. asterisk asterisk asterisk asterisk asterisk EXAMPLE 2 dot t x t. Line 17. Record left parenthesis Line 4 right parenthesis 0123456789 0123456789 0123456789. Line 18. Record left parenthesis Line 5 right parenthesis 0123456789 0123456789 012345678 D. Line 19. Record left parenthesis Line 6 right parenthesis 0123456789 0123456789 0123456789. Line 20. asterisk asterisk asterisk asterisk asterisk. 012345678 A and 012345678 B are the first differences between the two files. 012345678 C and 012345678 D are the second differences between the two files.">
            <a:extLst>
              <a:ext uri="{FF2B5EF4-FFF2-40B4-BE49-F238E27FC236}">
                <a16:creationId xmlns:a16="http://schemas.microsoft.com/office/drawing/2014/main" id="{E5FD9A1F-3474-FA2D-9628-9CDEF92728A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15300" y="1095399"/>
            <a:ext cx="5884825" cy="5135279"/>
          </a:xfrm>
          <a:prstGeom prst="rect">
            <a:avLst/>
          </a:prstGeom>
        </p:spPr>
      </p:pic>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Using Compare Functions to Validate Data (2 of 3)</a:t>
            </a:r>
          </a:p>
        </p:txBody>
      </p:sp>
      <p:sp>
        <p:nvSpPr>
          <p:cNvPr id="5" name="TextBox 4">
            <a:extLst>
              <a:ext uri="{FF2B5EF4-FFF2-40B4-BE49-F238E27FC236}">
                <a16:creationId xmlns:a16="http://schemas.microsoft.com/office/drawing/2014/main" id="{7CB0BE92-E73F-42E9-B249-3B271B6E8AA4}"/>
              </a:ext>
            </a:extLst>
          </p:cNvPr>
          <p:cNvSpPr txBox="1"/>
          <p:nvPr/>
        </p:nvSpPr>
        <p:spPr>
          <a:xfrm>
            <a:off x="1435374" y="1905506"/>
            <a:ext cx="4294598" cy="230832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4-4</a:t>
            </a:r>
            <a:r>
              <a:rPr lang="en-US" sz="2400">
                <a:latin typeface="Work Sans" pitchFamily="2" charset="0"/>
              </a:rPr>
              <a:t>  The </a:t>
            </a:r>
            <a:r>
              <a:rPr lang="en-US" sz="2400">
                <a:latin typeface="Courier New" panose="02070309020205020404" pitchFamily="49" charset="0"/>
                <a:cs typeface="Courier New" panose="02070309020205020404" pitchFamily="49" charset="0"/>
              </a:rPr>
              <a:t>fc</a:t>
            </a:r>
            <a:r>
              <a:rPr lang="en-US" sz="2400">
                <a:latin typeface="Work Sans" pitchFamily="2" charset="0"/>
              </a:rPr>
              <a:t> command showing the difference between two files</a:t>
            </a:r>
            <a:endParaRPr lang="en-US" altLang="en-US" sz="2400">
              <a:latin typeface="+mj-lt"/>
            </a:endParaRPr>
          </a:p>
          <a:p>
            <a:endParaRPr lang="en-US" sz="2400">
              <a:latin typeface="Work Sans" pitchFamily="2" charset="0"/>
            </a:endParaRPr>
          </a:p>
        </p:txBody>
      </p:sp>
    </p:spTree>
    <p:extLst>
      <p:ext uri="{BB962C8B-B14F-4D97-AF65-F5344CB8AC3E}">
        <p14:creationId val="124204329"/>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Using Compare Functions to Validate Data (3 of 3)</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4-7</a:t>
            </a:r>
            <a:r>
              <a:rPr lang="en-US" sz="2400">
                <a:latin typeface="Work Sans" pitchFamily="2" charset="0"/>
              </a:rPr>
              <a:t>  The Linux </a:t>
            </a:r>
            <a:r>
              <a:rPr lang="en-US" sz="2400">
                <a:latin typeface="Courier New" panose="02070309020205020404" pitchFamily="49" charset="0"/>
                <a:cs typeface="Courier New" panose="02070309020205020404" pitchFamily="49" charset="0"/>
              </a:rPr>
              <a:t>diff</a:t>
            </a:r>
            <a:r>
              <a:rPr lang="en-US" sz="2400" b="1">
                <a:latin typeface="Work Sans" pitchFamily="2" charset="0"/>
              </a:rPr>
              <a:t> </a:t>
            </a:r>
            <a:r>
              <a:rPr lang="en-US" sz="2400">
                <a:latin typeface="Work Sans" pitchFamily="2" charset="0"/>
              </a:rPr>
              <a:t>command</a:t>
            </a:r>
            <a:endParaRPr lang="en-US" altLang="en-US" sz="2400">
              <a:latin typeface="+mj-lt"/>
            </a:endParaRPr>
          </a:p>
          <a:p>
            <a:endParaRPr lang="en-US" sz="2400">
              <a:latin typeface="Work Sans" pitchFamily="2" charset="0"/>
            </a:endParaRPr>
          </a:p>
        </p:txBody>
      </p:sp>
      <p:pic>
        <p:nvPicPr>
          <p:cNvPr id="6" name="Picture 5" descr="Several code lines. Line 1. kali at rate kali colon forward slash media forward slash kali forward slash G t C F dollar sign d i f f Cities 1 dot t x t Cities 2 dot t x t dash y 9 c 9. Line 2. left angle bracket Portland, M F. Line 3. right angle bracket Portland, O R.">
            <a:extLst>
              <a:ext uri="{FF2B5EF4-FFF2-40B4-BE49-F238E27FC236}">
                <a16:creationId xmlns:a16="http://schemas.microsoft.com/office/drawing/2014/main" id="{42760676-72E3-5628-4933-D023BF35790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560" y="3276186"/>
            <a:ext cx="8013280" cy="1912503"/>
          </a:xfrm>
          <a:prstGeom prst="rect">
            <a:avLst/>
          </a:prstGeom>
        </p:spPr>
      </p:pic>
    </p:spTree>
    <p:extLst>
      <p:ext uri="{BB962C8B-B14F-4D97-AF65-F5344CB8AC3E}">
        <p14:creationId val="556906487"/>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7080FD2-94D9-12ED-2575-DB9279B3AAD9}"/>
              </a:ext>
            </a:extLst>
          </p:cNvPr>
          <p:cNvSpPr>
            <a:spLocks noGrp="1"/>
          </p:cNvSpPr>
          <p:nvPr>
            <p:ph type="title"/>
          </p:nvPr>
        </p:nvSpPr>
        <p:spPr/>
        <p:txBody>
          <a:bodyPr/>
          <a:lstStyle/>
          <a:p>
            <a:r>
              <a:rPr lang="en-US"/>
              <a:t>Understanding RAID (1 of 5)</a:t>
            </a:r>
          </a:p>
        </p:txBody>
      </p:sp>
      <p:sp>
        <p:nvSpPr>
          <p:cNvPr id="2" name="Content Placeholder 1">
            <a:extLst>
              <a:ext uri="{FF2B5EF4-FFF2-40B4-BE49-F238E27FC236}">
                <a16:creationId xmlns:a16="http://schemas.microsoft.com/office/drawing/2014/main" id="{86B3FFD1-E749-2022-1CF3-78B03639F2E1}"/>
              </a:ext>
            </a:extLst>
          </p:cNvPr>
          <p:cNvSpPr>
            <a:spLocks noGrp="1"/>
          </p:cNvSpPr>
          <p:nvPr>
            <p:ph idx="1"/>
          </p:nvPr>
        </p:nvSpPr>
        <p:spPr/>
        <p:txBody>
          <a:bodyPr/>
          <a:lstStyle/>
          <a:p>
            <a:pPr eaLnBrk="1" hangingPunct="1"/>
            <a:r>
              <a:rPr lang="en-US" altLang="en-US" b="1"/>
              <a:t>Redundant array of independent disks (RAID) </a:t>
            </a:r>
            <a:r>
              <a:rPr lang="en-US" altLang="en-US"/>
              <a:t>is a computer configuration involving two or more physical disks </a:t>
            </a:r>
          </a:p>
          <a:p>
            <a:pPr lvl="1" eaLnBrk="1" hangingPunct="1"/>
            <a:r>
              <a:rPr lang="en-US" altLang="en-US"/>
              <a:t>Originally developed as a hardware-redundancy measure</a:t>
            </a:r>
          </a:p>
          <a:p>
            <a:pPr eaLnBrk="1" hangingPunct="1"/>
            <a:r>
              <a:rPr lang="en-US" altLang="en-US"/>
              <a:t>RAID 0 provides rapid access and increased storage</a:t>
            </a:r>
          </a:p>
          <a:p>
            <a:pPr lvl="1"/>
            <a:r>
              <a:rPr lang="en-US" altLang="en-US"/>
              <a:t>Two disks become one large volume</a:t>
            </a:r>
          </a:p>
          <a:p>
            <a:pPr lvl="1" eaLnBrk="1" hangingPunct="1"/>
            <a:r>
              <a:rPr lang="en-US" altLang="en-US"/>
              <a:t>Biggest disadvantage is lack of redundancy</a:t>
            </a:r>
          </a:p>
          <a:p>
            <a:pPr eaLnBrk="1" hangingPunct="1"/>
            <a:r>
              <a:rPr lang="en-US" altLang="en-US"/>
              <a:t>RAID 1 is designed for data recovery</a:t>
            </a:r>
          </a:p>
          <a:p>
            <a:pPr lvl="1" eaLnBrk="1" hangingPunct="1"/>
            <a:r>
              <a:rPr lang="en-US"/>
              <a:t>The content of two disks is identical (mirroring)</a:t>
            </a:r>
          </a:p>
        </p:txBody>
      </p:sp>
    </p:spTree>
    <p:extLst>
      <p:ext uri="{BB962C8B-B14F-4D97-AF65-F5344CB8AC3E}">
        <p14:creationId val="1261689846"/>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Understanding RAID (2 of 5)</a:t>
            </a:r>
          </a:p>
        </p:txBody>
      </p:sp>
      <p:sp>
        <p:nvSpPr>
          <p:cNvPr id="5" name="TextBox 4">
            <a:extLst>
              <a:ext uri="{FF2B5EF4-FFF2-40B4-BE49-F238E27FC236}">
                <a16:creationId xmlns:a16="http://schemas.microsoft.com/office/drawing/2014/main" id="{7CB0BE92-E73F-42E9-B249-3B271B6E8AA4}"/>
              </a:ext>
            </a:extLst>
          </p:cNvPr>
          <p:cNvSpPr txBox="1"/>
          <p:nvPr/>
        </p:nvSpPr>
        <p:spPr>
          <a:xfrm>
            <a:off x="7017026" y="1905506"/>
            <a:ext cx="4701732" cy="304698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2400" b="1">
                <a:latin typeface="Work Sans" pitchFamily="2" charset="0"/>
              </a:rPr>
              <a:t>Figure 4-10</a:t>
            </a:r>
            <a:r>
              <a:rPr lang="en-US" sz="2400">
                <a:latin typeface="Work Sans" pitchFamily="2" charset="0"/>
              </a:rPr>
              <a:t> RAID 0: Striping</a:t>
            </a: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r>
              <a:rPr lang="en-US" altLang="en-US" sz="2400" b="1">
                <a:latin typeface="Work Sans" pitchFamily="2" charset="0"/>
              </a:rPr>
              <a:t>Figure 4-11 </a:t>
            </a:r>
            <a:r>
              <a:rPr lang="en-US" altLang="en-US" sz="2400">
                <a:latin typeface="Work Sans" pitchFamily="2" charset="0"/>
              </a:rPr>
              <a:t>RAID 1: Mirroring</a:t>
            </a:r>
            <a:endParaRPr lang="en-US" altLang="en-US" sz="2400">
              <a:latin typeface="+mj-lt"/>
            </a:endParaRPr>
          </a:p>
          <a:p>
            <a:endParaRPr lang="en-US" sz="2400">
              <a:latin typeface="Work Sans" pitchFamily="2" charset="0"/>
            </a:endParaRPr>
          </a:p>
        </p:txBody>
      </p:sp>
      <p:pic>
        <p:nvPicPr>
          <p:cNvPr id="4" name="Picture 3" descr="A diagram illustrates the process of R A I D 0 colon Stripping. A 128-kilobyte file is distributed evenly to two R A I D drives, Disk 1 and 2. Each disk receives 64 kilobytes. Disks 3 and 4 are not used.">
            <a:extLst>
              <a:ext uri="{FF2B5EF4-FFF2-40B4-BE49-F238E27FC236}">
                <a16:creationId xmlns:a16="http://schemas.microsoft.com/office/drawing/2014/main" id="{E09DA8BF-1D51-3407-58CA-EE75E9F6ADA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75171" y="1690692"/>
            <a:ext cx="4623816" cy="1801368"/>
          </a:xfrm>
          <a:prstGeom prst="rect">
            <a:avLst/>
          </a:prstGeom>
        </p:spPr>
      </p:pic>
      <p:pic>
        <p:nvPicPr>
          <p:cNvPr id="8" name="Picture 7" descr="A diagram illustrates the process of R A I D 1 colon Mirroring. A 128-kilobyte file is distributed evenly to two R A I D drives, Disk 1 and 2. Each disk receives 128 kilobytes. Disks 3 and 4 are not used.">
            <a:extLst>
              <a:ext uri="{FF2B5EF4-FFF2-40B4-BE49-F238E27FC236}">
                <a16:creationId xmlns:a16="http://schemas.microsoft.com/office/drawing/2014/main" id="{76AFB437-7622-9A54-35DC-554D043CF87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4257" y="3808823"/>
            <a:ext cx="4623816" cy="1801368"/>
          </a:xfrm>
          <a:prstGeom prst="rect">
            <a:avLst/>
          </a:prstGeom>
        </p:spPr>
      </p:pic>
    </p:spTree>
    <p:extLst>
      <p:ext uri="{BB962C8B-B14F-4D97-AF65-F5344CB8AC3E}">
        <p14:creationId val="1938260301"/>
      </p:ext>
    </p:extLst>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7080FD2-94D9-12ED-2575-DB9279B3AAD9}"/>
              </a:ext>
            </a:extLst>
          </p:cNvPr>
          <p:cNvSpPr>
            <a:spLocks noGrp="1"/>
          </p:cNvSpPr>
          <p:nvPr>
            <p:ph type="title"/>
          </p:nvPr>
        </p:nvSpPr>
        <p:spPr/>
        <p:txBody>
          <a:bodyPr/>
          <a:lstStyle/>
          <a:p>
            <a:r>
              <a:rPr lang="en-US"/>
              <a:t>Understanding RAID (3 of 5)</a:t>
            </a:r>
          </a:p>
        </p:txBody>
      </p:sp>
      <p:sp>
        <p:nvSpPr>
          <p:cNvPr id="2" name="Content Placeholder 1">
            <a:extLst>
              <a:ext uri="{FF2B5EF4-FFF2-40B4-BE49-F238E27FC236}">
                <a16:creationId xmlns:a16="http://schemas.microsoft.com/office/drawing/2014/main" id="{86B3FFD1-E749-2022-1CF3-78B03639F2E1}"/>
              </a:ext>
            </a:extLst>
          </p:cNvPr>
          <p:cNvSpPr>
            <a:spLocks noGrp="1"/>
          </p:cNvSpPr>
          <p:nvPr>
            <p:ph idx="1"/>
          </p:nvPr>
        </p:nvSpPr>
        <p:spPr/>
        <p:txBody>
          <a:bodyPr/>
          <a:lstStyle/>
          <a:p>
            <a:pPr eaLnBrk="1" hangingPunct="1"/>
            <a:r>
              <a:rPr lang="en-US" altLang="en-US"/>
              <a:t>RAID 2 is similar to RAID 1 except data is written to a disk on a bit level</a:t>
            </a:r>
          </a:p>
          <a:p>
            <a:pPr lvl="1" eaLnBrk="1" hangingPunct="1"/>
            <a:r>
              <a:rPr lang="en-US" altLang="en-US"/>
              <a:t>Has better data integrity checking than RAID 0</a:t>
            </a:r>
          </a:p>
          <a:p>
            <a:pPr eaLnBrk="1" hangingPunct="1"/>
            <a:r>
              <a:rPr lang="en-US" altLang="en-US"/>
              <a:t>RAID 3 uses data stripping and dedicated parity</a:t>
            </a:r>
          </a:p>
          <a:p>
            <a:pPr lvl="1" eaLnBrk="1" hangingPunct="1"/>
            <a:r>
              <a:rPr lang="en-US" altLang="en-US"/>
              <a:t>It requires at least three disks</a:t>
            </a:r>
          </a:p>
          <a:p>
            <a:pPr eaLnBrk="1" hangingPunct="1"/>
            <a:r>
              <a:rPr lang="en-US" altLang="en-US"/>
              <a:t>RAID 5 is similar to RAIDs 0 and 3</a:t>
            </a:r>
          </a:p>
          <a:p>
            <a:pPr lvl="1" eaLnBrk="1" hangingPunct="1"/>
            <a:r>
              <a:rPr lang="en-US" altLang="en-US"/>
              <a:t>It places parity recovery data on each disk</a:t>
            </a:r>
          </a:p>
          <a:p>
            <a:pPr marL="457200" lvl="1" indent="0" eaLnBrk="1" hangingPunct="1">
              <a:buNone/>
            </a:pPr>
            <a:endParaRPr lang="en-US" altLang="en-US"/>
          </a:p>
        </p:txBody>
      </p:sp>
    </p:spTree>
    <p:extLst>
      <p:ext uri="{BB962C8B-B14F-4D97-AF65-F5344CB8AC3E}">
        <p14:creationId val="2942201175"/>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Understanding RAID (4 of 5)</a:t>
            </a:r>
          </a:p>
        </p:txBody>
      </p:sp>
      <p:sp>
        <p:nvSpPr>
          <p:cNvPr id="5" name="TextBox 4">
            <a:extLst>
              <a:ext uri="{FF2B5EF4-FFF2-40B4-BE49-F238E27FC236}">
                <a16:creationId xmlns:a16="http://schemas.microsoft.com/office/drawing/2014/main" id="{7CB0BE92-E73F-42E9-B249-3B271B6E8AA4}"/>
              </a:ext>
            </a:extLst>
          </p:cNvPr>
          <p:cNvSpPr txBox="1"/>
          <p:nvPr/>
        </p:nvSpPr>
        <p:spPr>
          <a:xfrm>
            <a:off x="7017026" y="1905506"/>
            <a:ext cx="4701732" cy="378565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2400" b="1">
                <a:latin typeface="Work Sans" pitchFamily="2" charset="0"/>
              </a:rPr>
              <a:t>Figure 4-12</a:t>
            </a:r>
            <a:r>
              <a:rPr lang="en-US" sz="2400">
                <a:latin typeface="Work Sans" pitchFamily="2" charset="0"/>
              </a:rPr>
              <a:t> RAID 2: Striping (bit level)</a:t>
            </a: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r>
              <a:rPr lang="en-US" altLang="en-US" sz="2400" b="1">
                <a:latin typeface="Work Sans" pitchFamily="2" charset="0"/>
              </a:rPr>
              <a:t>Figure 4-13 </a:t>
            </a:r>
            <a:r>
              <a:rPr lang="en-US" altLang="en-US" sz="2400">
                <a:latin typeface="Work Sans" pitchFamily="2" charset="0"/>
              </a:rPr>
              <a:t>RAID 5: Block-level striping with distributed parity</a:t>
            </a:r>
            <a:endParaRPr lang="en-US" altLang="en-US" sz="2400">
              <a:latin typeface="+mj-lt"/>
            </a:endParaRPr>
          </a:p>
          <a:p>
            <a:endParaRPr lang="en-US" sz="2400">
              <a:latin typeface="Work Sans" pitchFamily="2" charset="0"/>
            </a:endParaRPr>
          </a:p>
        </p:txBody>
      </p:sp>
      <p:pic>
        <p:nvPicPr>
          <p:cNvPr id="6" name="Picture 5" descr="A diagram illustrates the process of R A I D 2 colon Stripping. The size of file 1 is 3 kilobytes, and it is distributed evenly into the first parity of three R A I D drives, Disks 1, 2, and 3. Each disk receives 1 kilobyte. The size of file 2 is 1 kilobyte, and it is distributed evenly into the second parity of three R A I D drives, Disks 1, 2, and 3. Each disk receives 0.33 kilobytes. Disk 4 is not used.">
            <a:extLst>
              <a:ext uri="{FF2B5EF4-FFF2-40B4-BE49-F238E27FC236}">
                <a16:creationId xmlns:a16="http://schemas.microsoft.com/office/drawing/2014/main" id="{F5788DC6-074A-F89F-F266-12DFFC96A6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2688" y="1605567"/>
            <a:ext cx="4770120" cy="1380744"/>
          </a:xfrm>
          <a:prstGeom prst="rect">
            <a:avLst/>
          </a:prstGeom>
        </p:spPr>
      </p:pic>
      <p:pic>
        <p:nvPicPr>
          <p:cNvPr id="9" name="Picture 8" descr="A diagram illustrates the process of R A I D 5 colon Block-level striping with distributed parity. The size of file 1 is 12 kilobytes, and it is distributed evenly into four R A I D drives, Disks 1, 2, 3, and 4. Each disk receives 4 kilobytes. The size of file 2 is 16 kilobytes, and it is distributed evenly into four R A I D drives, Disks 1, 2, 3, and 4. Each disk receives 4 kilobytes. ">
            <a:extLst>
              <a:ext uri="{FF2B5EF4-FFF2-40B4-BE49-F238E27FC236}">
                <a16:creationId xmlns:a16="http://schemas.microsoft.com/office/drawing/2014/main" id="{64ACF644-6D1D-BC90-3A4B-F44AB88201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77904" y="3798332"/>
            <a:ext cx="4184904" cy="1389888"/>
          </a:xfrm>
          <a:prstGeom prst="rect">
            <a:avLst/>
          </a:prstGeom>
        </p:spPr>
      </p:pic>
    </p:spTree>
    <p:extLst>
      <p:ext uri="{BB962C8B-B14F-4D97-AF65-F5344CB8AC3E}">
        <p14:creationId val="1784997883"/>
      </p:ext>
    </p:extLst>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641EE9DE-1B2C-8AB7-13F9-E0283468251F}"/>
            </a:ext>
          </a:extLst>
        </p:cNvPr>
        <p:cNvGrpSpPr/>
        <p:nvPr/>
      </p:nvGrpSpPr>
      <p:grpSpPr>
        <a:xfrm>
          <a:off x="0" y="0"/>
          <a:ext cx="0" cy="0"/>
        </a:xfrm>
      </p:grpSpPr>
      <p:sp>
        <p:nvSpPr>
          <p:cNvPr id="3" name="Title 2">
            <a:extLst>
              <a:ext uri="{FF2B5EF4-FFF2-40B4-BE49-F238E27FC236}">
                <a16:creationId xmlns:a16="http://schemas.microsoft.com/office/drawing/2014/main" id="{93FD58AD-FC4F-AACC-3069-7253692A0257}"/>
              </a:ext>
            </a:extLst>
          </p:cNvPr>
          <p:cNvSpPr>
            <a:spLocks noGrp="1"/>
          </p:cNvSpPr>
          <p:nvPr>
            <p:ph type="title"/>
          </p:nvPr>
        </p:nvSpPr>
        <p:spPr/>
        <p:txBody>
          <a:bodyPr/>
          <a:lstStyle/>
          <a:p>
            <a:r>
              <a:rPr lang="en-US"/>
              <a:t>Understanding RAID (5 of 5)</a:t>
            </a:r>
          </a:p>
        </p:txBody>
      </p:sp>
      <p:sp>
        <p:nvSpPr>
          <p:cNvPr id="2" name="Content Placeholder 1">
            <a:extLst>
              <a:ext uri="{FF2B5EF4-FFF2-40B4-BE49-F238E27FC236}">
                <a16:creationId xmlns:a16="http://schemas.microsoft.com/office/drawing/2014/main" id="{8DB3CAB3-BF92-270D-4785-11DB80C47415}"/>
              </a:ext>
            </a:extLst>
          </p:cNvPr>
          <p:cNvSpPr>
            <a:spLocks noGrp="1"/>
          </p:cNvSpPr>
          <p:nvPr>
            <p:ph idx="1"/>
          </p:nvPr>
        </p:nvSpPr>
        <p:spPr>
          <a:xfrm>
            <a:off x="476843" y="1265274"/>
            <a:ext cx="11241915" cy="4911689"/>
          </a:xfrm>
        </p:spPr>
        <p:txBody>
          <a:bodyPr/>
          <a:lstStyle/>
          <a:p>
            <a:pPr>
              <a:spcAft>
                <a:spcPts val="600"/>
              </a:spcAft>
              <a:buFont typeface="Arial" pitchFamily="34" charset="0"/>
              <a:buChar char="•"/>
            </a:pPr>
            <a:r>
              <a:rPr lang="en-US"/>
              <a:t>RAID 6 is similar to RAID 5, but with double parity (two disks for parity)</a:t>
            </a:r>
          </a:p>
          <a:p>
            <a:pPr lvl="1">
              <a:spcAft>
                <a:spcPts val="600"/>
              </a:spcAft>
            </a:pPr>
            <a:r>
              <a:rPr lang="en-US"/>
              <a:t>Can handle two disk failures without data loss</a:t>
            </a:r>
          </a:p>
          <a:p>
            <a:pPr lvl="1">
              <a:spcAft>
                <a:spcPts val="600"/>
              </a:spcAft>
            </a:pPr>
            <a:r>
              <a:rPr lang="en-US"/>
              <a:t>Requires at least 4 disks</a:t>
            </a:r>
          </a:p>
          <a:p>
            <a:pPr>
              <a:spcAft>
                <a:spcPts val="600"/>
              </a:spcAft>
              <a:buFont typeface="Arial" pitchFamily="34" charset="0"/>
              <a:buChar char="•"/>
            </a:pPr>
            <a:r>
              <a:rPr lang="en-US"/>
              <a:t>RAID 10 combines RAID 1 (mirroring) and RAID 0 (striping)</a:t>
            </a:r>
          </a:p>
          <a:p>
            <a:pPr lvl="1">
              <a:spcAft>
                <a:spcPts val="600"/>
              </a:spcAft>
            </a:pPr>
            <a:r>
              <a:rPr lang="en-US"/>
              <a:t>Can handle one disk failure per mirrored pair</a:t>
            </a:r>
          </a:p>
          <a:p>
            <a:pPr lvl="1">
              <a:spcAft>
                <a:spcPts val="600"/>
              </a:spcAft>
            </a:pPr>
            <a:r>
              <a:rPr lang="en-US"/>
              <a:t>Requires at least 4 disks</a:t>
            </a:r>
          </a:p>
          <a:p>
            <a:pPr>
              <a:spcAft>
                <a:spcPts val="600"/>
              </a:spcAft>
            </a:pPr>
            <a:r>
              <a:rPr lang="en-US"/>
              <a:t>Raid 15 combines RAID 1 (mirroring) and RAID 5 (striping with parity)</a:t>
            </a:r>
          </a:p>
          <a:p>
            <a:pPr lvl="1">
              <a:spcAft>
                <a:spcPts val="600"/>
              </a:spcAft>
            </a:pPr>
            <a:r>
              <a:rPr lang="en-US"/>
              <a:t>Can tolerate one disk failure per mirrored pair</a:t>
            </a:r>
          </a:p>
          <a:p>
            <a:pPr lvl="1">
              <a:spcAft>
                <a:spcPts val="600"/>
              </a:spcAft>
            </a:pPr>
            <a:r>
              <a:rPr lang="en-US"/>
              <a:t>Requires at least 6 disks, Rarely used</a:t>
            </a:r>
            <a:endParaRPr lang="en-US" altLang="en-US"/>
          </a:p>
        </p:txBody>
      </p:sp>
    </p:spTree>
    <p:extLst>
      <p:ext uri="{BB962C8B-B14F-4D97-AF65-F5344CB8AC3E}">
        <p14:creationId val="3822379921"/>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8905EEB-4E4E-4026-9148-C2CF8ABEF328}"/>
              </a:ext>
            </a:extLst>
          </p:cNvPr>
          <p:cNvSpPr>
            <a:spLocks noGrp="1"/>
          </p:cNvSpPr>
          <p:nvPr>
            <p:ph type="title"/>
          </p:nvPr>
        </p:nvSpPr>
        <p:spPr/>
        <p:txBody>
          <a:bodyPr/>
          <a:lstStyle/>
          <a:p>
            <a:r>
              <a:rPr lang="en-US"/>
              <a:t>Acquiring RAID Disks (1 of 2)</a:t>
            </a:r>
          </a:p>
        </p:txBody>
      </p:sp>
      <p:sp>
        <p:nvSpPr>
          <p:cNvPr id="2" name="Content Placeholder 1">
            <a:extLst>
              <a:ext uri="{FF2B5EF4-FFF2-40B4-BE49-F238E27FC236}">
                <a16:creationId xmlns:a16="http://schemas.microsoft.com/office/drawing/2014/main" id="{BF357DB3-2821-74B8-9B27-8DB0FF43270B}"/>
              </a:ext>
            </a:extLst>
          </p:cNvPr>
          <p:cNvSpPr>
            <a:spLocks noGrp="1"/>
          </p:cNvSpPr>
          <p:nvPr>
            <p:ph idx="1"/>
          </p:nvPr>
        </p:nvSpPr>
        <p:spPr/>
        <p:txBody>
          <a:bodyPr/>
          <a:lstStyle/>
          <a:p>
            <a:pPr eaLnBrk="1" hangingPunct="1"/>
            <a:r>
              <a:rPr lang="en-US" altLang="en-US"/>
              <a:t>You need to address the following concerns:</a:t>
            </a:r>
          </a:p>
          <a:p>
            <a:pPr lvl="1" eaLnBrk="1" hangingPunct="1"/>
            <a:r>
              <a:rPr lang="en-US" altLang="en-US" sz="2200"/>
              <a:t>How much data storage is needed?</a:t>
            </a:r>
          </a:p>
          <a:p>
            <a:pPr lvl="1" eaLnBrk="1" hangingPunct="1"/>
            <a:r>
              <a:rPr lang="en-US" altLang="en-US" sz="2200"/>
              <a:t>What type of RAID is used?</a:t>
            </a:r>
          </a:p>
          <a:p>
            <a:pPr lvl="1" eaLnBrk="1" hangingPunct="1"/>
            <a:r>
              <a:rPr lang="en-US" altLang="en-US" sz="2200"/>
              <a:t>Do you need to have all drives connected?</a:t>
            </a:r>
          </a:p>
          <a:p>
            <a:pPr lvl="1" eaLnBrk="1" hangingPunct="1"/>
            <a:r>
              <a:rPr lang="en-US" altLang="en-US" sz="2200"/>
              <a:t>Do you have the right acquisition tool?</a:t>
            </a:r>
          </a:p>
          <a:p>
            <a:pPr lvl="1" eaLnBrk="1" hangingPunct="1"/>
            <a:r>
              <a:rPr lang="en-US" altLang="en-US" sz="2200"/>
              <a:t>Can the tool read a forensically copied RAID image?</a:t>
            </a:r>
          </a:p>
          <a:p>
            <a:pPr lvl="1" eaLnBrk="1" hangingPunct="1"/>
            <a:r>
              <a:rPr lang="en-US" altLang="en-US" sz="2200"/>
              <a:t>Can the tool read split data saves of each RAID disk?</a:t>
            </a:r>
          </a:p>
          <a:p>
            <a:pPr eaLnBrk="1" hangingPunct="1"/>
            <a:r>
              <a:rPr lang="en-US" altLang="en-US"/>
              <a:t>Copying small RAID systems to one large disk is possible</a:t>
            </a:r>
            <a:endParaRPr lang="en-US"/>
          </a:p>
        </p:txBody>
      </p:sp>
    </p:spTree>
    <p:extLst>
      <p:ext uri="{BB962C8B-B14F-4D97-AF65-F5344CB8AC3E}">
        <p14:creationId val="491084142"/>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8905EEB-4E4E-4026-9148-C2CF8ABEF328}"/>
              </a:ext>
            </a:extLst>
          </p:cNvPr>
          <p:cNvSpPr>
            <a:spLocks noGrp="1"/>
          </p:cNvSpPr>
          <p:nvPr>
            <p:ph type="title"/>
          </p:nvPr>
        </p:nvSpPr>
        <p:spPr/>
        <p:txBody>
          <a:bodyPr/>
          <a:lstStyle/>
          <a:p>
            <a:r>
              <a:rPr lang="en-US"/>
              <a:t>Acquiring RAID Disks (2 of 2)</a:t>
            </a:r>
          </a:p>
        </p:txBody>
      </p:sp>
      <p:sp>
        <p:nvSpPr>
          <p:cNvPr id="2" name="Content Placeholder 1">
            <a:extLst>
              <a:ext uri="{FF2B5EF4-FFF2-40B4-BE49-F238E27FC236}">
                <a16:creationId xmlns:a16="http://schemas.microsoft.com/office/drawing/2014/main" id="{BF357DB3-2821-74B8-9B27-8DB0FF43270B}"/>
              </a:ext>
            </a:extLst>
          </p:cNvPr>
          <p:cNvSpPr>
            <a:spLocks noGrp="1"/>
          </p:cNvSpPr>
          <p:nvPr>
            <p:ph idx="1"/>
          </p:nvPr>
        </p:nvSpPr>
        <p:spPr/>
        <p:txBody>
          <a:bodyPr/>
          <a:lstStyle/>
          <a:p>
            <a:pPr eaLnBrk="1" hangingPunct="1"/>
            <a:r>
              <a:rPr lang="en-US" altLang="en-US"/>
              <a:t>Vendors offering RAID acquisition functions include Runtime Software and R-Tools Technologies</a:t>
            </a:r>
          </a:p>
          <a:p>
            <a:pPr eaLnBrk="1" hangingPunct="1"/>
            <a:r>
              <a:rPr lang="en-US" altLang="en-US"/>
              <a:t>Occasionally, a RAID system is too large for a static acquisition</a:t>
            </a:r>
          </a:p>
          <a:p>
            <a:pPr lvl="1" eaLnBrk="1" hangingPunct="1"/>
            <a:r>
              <a:rPr lang="en-US" altLang="en-US"/>
              <a:t>Retrieve only the data relevant to the investigation with the sparse or logical acquisition method</a:t>
            </a:r>
          </a:p>
        </p:txBody>
      </p:sp>
    </p:spTree>
    <p:extLst>
      <p:ext uri="{BB962C8B-B14F-4D97-AF65-F5344CB8AC3E}">
        <p14:creationId val="840395430"/>
      </p:ext>
    </p:extLst>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05C8895-99B2-3C71-AB28-AE97C71753AF}"/>
              </a:ext>
            </a:extLst>
          </p:cNvPr>
          <p:cNvSpPr>
            <a:spLocks noGrp="1"/>
          </p:cNvSpPr>
          <p:nvPr>
            <p:ph type="title"/>
          </p:nvPr>
        </p:nvSpPr>
        <p:spPr/>
        <p:txBody>
          <a:bodyPr/>
          <a:lstStyle/>
          <a:p>
            <a:r>
              <a:rPr lang="en-US"/>
              <a:t>Using Other Forensics Acquisition Tools (1 of 2)</a:t>
            </a:r>
          </a:p>
        </p:txBody>
      </p:sp>
      <p:sp>
        <p:nvSpPr>
          <p:cNvPr id="2" name="Content Placeholder 1">
            <a:extLst>
              <a:ext uri="{FF2B5EF4-FFF2-40B4-BE49-F238E27FC236}">
                <a16:creationId xmlns:a16="http://schemas.microsoft.com/office/drawing/2014/main" id="{599BFC37-715A-B594-CF82-264809D14A56}"/>
              </a:ext>
            </a:extLst>
          </p:cNvPr>
          <p:cNvSpPr>
            <a:spLocks noGrp="1"/>
          </p:cNvSpPr>
          <p:nvPr>
            <p:ph idx="1"/>
          </p:nvPr>
        </p:nvSpPr>
        <p:spPr/>
        <p:txBody>
          <a:bodyPr/>
          <a:lstStyle/>
          <a:p>
            <a:pPr eaLnBrk="1" hangingPunct="1"/>
            <a:r>
              <a:rPr lang="en-US" altLang="en-US"/>
              <a:t>ASR Data SMART is a Linux forensics analysis tool that can make image files of a suspect drive</a:t>
            </a:r>
          </a:p>
          <a:p>
            <a:pPr eaLnBrk="1" hangingPunct="1"/>
            <a:r>
              <a:rPr lang="en-US" altLang="en-US"/>
              <a:t>Capabilities include the following:</a:t>
            </a:r>
          </a:p>
          <a:p>
            <a:pPr lvl="1" eaLnBrk="1" hangingPunct="1"/>
            <a:r>
              <a:rPr lang="en-US" altLang="en-US"/>
              <a:t>Robust data reading of bad sectors</a:t>
            </a:r>
          </a:p>
          <a:p>
            <a:pPr lvl="1" eaLnBrk="1" hangingPunct="1"/>
            <a:r>
              <a:rPr lang="en-US" altLang="en-US"/>
              <a:t>Mounting of drives in write-protected mode</a:t>
            </a:r>
          </a:p>
          <a:p>
            <a:pPr lvl="1" eaLnBrk="1" hangingPunct="1"/>
            <a:r>
              <a:rPr lang="en-US" altLang="en-US"/>
              <a:t>Mounting of target drives in read/write mode</a:t>
            </a:r>
          </a:p>
          <a:p>
            <a:pPr lvl="1" eaLnBrk="1" hangingPunct="1"/>
            <a:r>
              <a:rPr lang="en-US" altLang="en-US"/>
              <a:t>Compression schemes to speed up acquisition or reduce amount of storage needed</a:t>
            </a:r>
          </a:p>
          <a:p>
            <a:endParaRPr lang="en-US"/>
          </a:p>
        </p:txBody>
      </p:sp>
    </p:spTree>
    <p:extLst>
      <p:ext uri="{BB962C8B-B14F-4D97-AF65-F5344CB8AC3E}">
        <p14:creationId val="2454357200"/>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0"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(1 of 8)</a:t>
            </a:r>
            <a:endParaRPr lang="en-US" sz="4000" b="0" u="none" strike="noStrike">
              <a:solidFill>
                <a:schemeClr val="dk1"/>
              </a:solidFill>
              <a:effectLst/>
              <a:uFillTx/>
              <a:latin typeface="Calibri"/>
            </a:endParaRPr>
          </a:p>
        </p:txBody>
      </p:sp>
      <p:sp>
        <p:nvSpPr>
          <p:cNvPr id="161"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older versions of macOS, a file consists of two parts: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Data fork</a:t>
            </a:r>
            <a:r>
              <a:rPr lang="en-US" sz="2400" b="0" u="none" strike="noStrike">
                <a:solidFill>
                  <a:schemeClr val="dk1"/>
                </a:solidFill>
                <a:effectLst/>
                <a:uFillTx/>
                <a:latin typeface="Work Sans"/>
              </a:rPr>
              <a:t> and </a:t>
            </a:r>
            <a:r>
              <a:rPr lang="en-US" sz="2400" b="1" u="none" strike="noStrike">
                <a:solidFill>
                  <a:schemeClr val="dk1"/>
                </a:solidFill>
                <a:effectLst/>
                <a:uFillTx/>
                <a:latin typeface="Work Sans"/>
              </a:rPr>
              <a:t>resource fork</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data fork typically contains data the user creates, such as text or spreadsheets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Applications read and write to the data fork</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working with an application file, the resource block contains additional information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Such as menus and dialog boxes</a:t>
            </a:r>
            <a:endParaRPr lang="en-US" sz="2400" b="0" u="none" strike="noStrike">
              <a:solidFill>
                <a:schemeClr val="dk1"/>
              </a:solidFill>
              <a:effectLst/>
              <a:uFillTx/>
              <a:latin typeface="Work Sans"/>
            </a:endParaRPr>
          </a:p>
        </p:txBody>
      </p:sp>
    </p:spTree>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05C8895-99B2-3C71-AB28-AE97C71753AF}"/>
              </a:ext>
            </a:extLst>
          </p:cNvPr>
          <p:cNvSpPr>
            <a:spLocks noGrp="1"/>
          </p:cNvSpPr>
          <p:nvPr>
            <p:ph type="title"/>
          </p:nvPr>
        </p:nvSpPr>
        <p:spPr/>
        <p:txBody>
          <a:bodyPr/>
          <a:lstStyle/>
          <a:p>
            <a:r>
              <a:rPr lang="en-US"/>
              <a:t>Using Other Forensics Acquisition Tools (2 of 2)</a:t>
            </a:r>
          </a:p>
        </p:txBody>
      </p:sp>
      <p:sp>
        <p:nvSpPr>
          <p:cNvPr id="2" name="Content Placeholder 1">
            <a:extLst>
              <a:ext uri="{FF2B5EF4-FFF2-40B4-BE49-F238E27FC236}">
                <a16:creationId xmlns:a16="http://schemas.microsoft.com/office/drawing/2014/main" id="{599BFC37-715A-B594-CF82-264809D14A56}"/>
              </a:ext>
            </a:extLst>
          </p:cNvPr>
          <p:cNvSpPr>
            <a:spLocks noGrp="1"/>
          </p:cNvSpPr>
          <p:nvPr>
            <p:ph idx="1"/>
          </p:nvPr>
        </p:nvSpPr>
        <p:spPr/>
        <p:txBody>
          <a:bodyPr/>
          <a:lstStyle/>
          <a:p>
            <a:pPr eaLnBrk="1" hangingPunct="1"/>
            <a:r>
              <a:rPr lang="en-US" altLang="en-US"/>
              <a:t>IxImager runs from a bootable Floppy or CD and is designed to work only with ILookIX, can work with Raid, proprietary format, row format</a:t>
            </a:r>
          </a:p>
          <a:p>
            <a:pPr eaLnBrk="1" hangingPunct="1"/>
            <a:r>
              <a:rPr lang="en-US" altLang="en-US"/>
              <a:t>PassMark Software offers a bootable ISO image named OSFClone, which can create raw, Expert Witness, and AFF acquisitions</a:t>
            </a:r>
          </a:p>
          <a:p>
            <a:pPr eaLnBrk="1" hangingPunct="1"/>
            <a:r>
              <a:rPr lang="en-US" altLang="en-US"/>
              <a:t>Runtime Software offers compact shareware programs for data acquisition and recovery including DiskExplorer for FAT and NTFS, support Raid, network drives</a:t>
            </a:r>
          </a:p>
          <a:p>
            <a:pPr eaLnBrk="1" hangingPunct="1"/>
            <a:r>
              <a:rPr lang="en-US" altLang="en-US"/>
              <a:t>ForensicSoft SAFE Boot Disk is a bootable Windows CD or USB drive</a:t>
            </a:r>
          </a:p>
          <a:p>
            <a:pPr eaLnBrk="1" hangingPunct="1"/>
            <a:r>
              <a:rPr lang="en-US" altLang="en-US"/>
              <a:t>X-Ways Imager, require write blocker, reconstruct Raid system</a:t>
            </a:r>
            <a:endParaRPr lang="en-US"/>
          </a:p>
        </p:txBody>
      </p:sp>
    </p:spTree>
    <p:extLst>
      <p:ext uri="{BB962C8B-B14F-4D97-AF65-F5344CB8AC3E}">
        <p14:creationId val="2818811311"/>
      </p:ext>
    </p:extLst>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4-2</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Which acquisition method would be most appropriate for collecting email files from a server that uses a RAID storage array?</a:t>
            </a:r>
          </a:p>
          <a:p>
            <a:pPr marL="457200" indent="-457200">
              <a:buAutoNum type="alphaLcPeriod"/>
            </a:pPr>
            <a:r>
              <a:rPr lang="en-US"/>
              <a:t>Physical acquisition</a:t>
            </a:r>
          </a:p>
          <a:p>
            <a:pPr marL="457200" indent="-457200">
              <a:buAutoNum type="alphaLcPeriod"/>
            </a:pPr>
            <a:r>
              <a:rPr lang="en-US"/>
              <a:t>Logical acquisition</a:t>
            </a:r>
          </a:p>
          <a:p>
            <a:pPr marL="457200" indent="-457200">
              <a:buAutoNum type="alphaLcPeriod"/>
            </a:pPr>
            <a:r>
              <a:rPr lang="en-US"/>
              <a:t>Tape archive</a:t>
            </a:r>
          </a:p>
          <a:p>
            <a:pPr marL="457200" indent="-457200">
              <a:buAutoNum type="alphaLcPeriod"/>
            </a:pPr>
            <a:r>
              <a:rPr lang="en-US"/>
              <a:t>Sparse acquisition</a:t>
            </a:r>
          </a:p>
        </p:txBody>
      </p:sp>
    </p:spTree>
    <p:extLst>
      <p:ext uri="{BB962C8B-B14F-4D97-AF65-F5344CB8AC3E}">
        <p14:creationId val="622453247"/>
      </p:ext>
    </p:extLst>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4-2: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Which acquisition method would be most appropriate for collecting email files from a server that uses a RAID storage array?</a:t>
            </a:r>
          </a:p>
          <a:p>
            <a:pPr marL="0" indent="0">
              <a:buNone/>
            </a:pPr>
            <a:r>
              <a:rPr lang="en-US" b="1"/>
              <a:t>Answer: b. </a:t>
            </a:r>
            <a:r>
              <a:rPr lang="en-US"/>
              <a:t>Logical acquisition</a:t>
            </a:r>
          </a:p>
          <a:p>
            <a:pPr marL="0" indent="0">
              <a:buNone/>
            </a:pPr>
            <a:r>
              <a:rPr lang="en-US" sz="2200"/>
              <a:t>To perform an acquisition of a RAID will require as much or almost as much disk storage as the size of the RAID. Since it is only email that is needed, forensically imaging an entire RAID is impractical and of no use for an investigation. In addition, it will take too much resources, such as a target disk drive, and time to collect the data. As such, a logical acquisition of just the email data would be ideal for this scenario.</a:t>
            </a:r>
          </a:p>
        </p:txBody>
      </p:sp>
    </p:spTree>
    <p:extLst>
      <p:ext uri="{BB962C8B-B14F-4D97-AF65-F5344CB8AC3E}">
        <p14:creationId val="2829668065"/>
      </p:ext>
    </p:extLst>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59DB9C0-A1E4-78BE-4089-F4E0C2F71CFE}"/>
              </a:ext>
            </a:extLst>
          </p:cNvPr>
          <p:cNvSpPr>
            <a:spLocks noGrp="1"/>
          </p:cNvSpPr>
          <p:nvPr>
            <p:ph type="title"/>
          </p:nvPr>
        </p:nvSpPr>
        <p:spPr/>
        <p:txBody>
          <a:bodyPr/>
          <a:lstStyle/>
          <a:p>
            <a:r>
              <a:rPr lang="en-US"/>
              <a:t>Summary (1 of 2)</a:t>
            </a:r>
          </a:p>
        </p:txBody>
      </p:sp>
      <p:sp>
        <p:nvSpPr>
          <p:cNvPr id="2" name="Content Placeholder 1">
            <a:extLst>
              <a:ext uri="{FF2B5EF4-FFF2-40B4-BE49-F238E27FC236}">
                <a16:creationId xmlns:a16="http://schemas.microsoft.com/office/drawing/2014/main" id="{CF684A4C-01CD-51B2-BC2C-4E51A5DA1539}"/>
              </a:ext>
            </a:extLst>
          </p:cNvPr>
          <p:cNvSpPr>
            <a:spLocks noGrp="1"/>
          </p:cNvSpPr>
          <p:nvPr>
            <p:ph idx="1"/>
          </p:nvPr>
        </p:nvSpPr>
        <p:spPr/>
        <p:txBody>
          <a:bodyPr/>
          <a:lstStyle/>
          <a:p>
            <a:pPr marL="0" indent="0">
              <a:buNone/>
            </a:pPr>
            <a:r>
              <a:rPr lang="en-US"/>
              <a:t>Now that the lesson has ended, you should be able to:</a:t>
            </a:r>
          </a:p>
          <a:p>
            <a:pPr eaLnBrk="1" hangingPunct="1"/>
            <a:r>
              <a:rPr lang="en-US" altLang="en-US"/>
              <a:t>Describe digital evidence storage formats</a:t>
            </a:r>
          </a:p>
          <a:p>
            <a:pPr eaLnBrk="1" hangingPunct="1"/>
            <a:r>
              <a:rPr lang="en-US" altLang="en-US"/>
              <a:t>Understand how to plan for a digital forensics acquisition</a:t>
            </a:r>
          </a:p>
          <a:p>
            <a:pPr eaLnBrk="1" hangingPunct="1"/>
            <a:r>
              <a:rPr lang="en-US" altLang="en-US"/>
              <a:t>Describe contingency planning for data acquisitions</a:t>
            </a:r>
          </a:p>
          <a:p>
            <a:pPr eaLnBrk="1" hangingPunct="1"/>
            <a:r>
              <a:rPr lang="en-US" altLang="en-US"/>
              <a:t>Explain how to use acquisition tools</a:t>
            </a:r>
          </a:p>
          <a:p>
            <a:pPr eaLnBrk="1" hangingPunct="1"/>
            <a:r>
              <a:rPr lang="en-US" altLang="en-US"/>
              <a:t>Describe how to validate data acquisitions</a:t>
            </a:r>
          </a:p>
          <a:p>
            <a:endParaRPr lang="en-US"/>
          </a:p>
        </p:txBody>
      </p:sp>
    </p:spTree>
    <p:extLst>
      <p:ext uri="{BB962C8B-B14F-4D97-AF65-F5344CB8AC3E}">
        <p14:creationId val="328760898"/>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59DB9C0-A1E4-78BE-4089-F4E0C2F71CFE}"/>
              </a:ext>
            </a:extLst>
          </p:cNvPr>
          <p:cNvSpPr>
            <a:spLocks noGrp="1"/>
          </p:cNvSpPr>
          <p:nvPr>
            <p:ph type="title"/>
          </p:nvPr>
        </p:nvSpPr>
        <p:spPr/>
        <p:txBody>
          <a:bodyPr/>
          <a:lstStyle/>
          <a:p>
            <a:r>
              <a:rPr lang="en-US"/>
              <a:t>Summary (2 of 2)</a:t>
            </a:r>
          </a:p>
        </p:txBody>
      </p:sp>
      <p:sp>
        <p:nvSpPr>
          <p:cNvPr id="2" name="Content Placeholder 1">
            <a:extLst>
              <a:ext uri="{FF2B5EF4-FFF2-40B4-BE49-F238E27FC236}">
                <a16:creationId xmlns:a16="http://schemas.microsoft.com/office/drawing/2014/main" id="{CF684A4C-01CD-51B2-BC2C-4E51A5DA1539}"/>
              </a:ext>
            </a:extLst>
          </p:cNvPr>
          <p:cNvSpPr>
            <a:spLocks noGrp="1"/>
          </p:cNvSpPr>
          <p:nvPr>
            <p:ph idx="1"/>
          </p:nvPr>
        </p:nvSpPr>
        <p:spPr/>
        <p:txBody>
          <a:bodyPr/>
          <a:lstStyle/>
          <a:p>
            <a:pPr marL="0" indent="0">
              <a:buNone/>
            </a:pPr>
            <a:r>
              <a:rPr lang="en-US"/>
              <a:t>Now that the lesson has ended, you should be able to (continued):</a:t>
            </a:r>
          </a:p>
          <a:p>
            <a:pPr eaLnBrk="1" hangingPunct="1"/>
            <a:r>
              <a:rPr lang="en-US" altLang="en-US"/>
              <a:t>Describe RAID acquisition methods</a:t>
            </a:r>
          </a:p>
          <a:p>
            <a:pPr eaLnBrk="1" hangingPunct="1"/>
            <a:r>
              <a:rPr lang="en-US" altLang="en-US"/>
              <a:t>List other forensic tools available for data acquisitions</a:t>
            </a:r>
          </a:p>
          <a:p>
            <a:pPr marL="0" indent="0">
              <a:buNone/>
            </a:pPr>
            <a:endParaRPr lang="en-US"/>
          </a:p>
        </p:txBody>
      </p:sp>
    </p:spTree>
    <p:extLst>
      <p:ext uri="{BB962C8B-B14F-4D97-AF65-F5344CB8AC3E}">
        <p14:creationId val="939859026"/>
      </p:ext>
    </p:extLst>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1966DE8-7575-4696-B84F-B4DD0C822D6A}"/>
              </a:ext>
            </a:extLst>
          </p:cNvPr>
          <p:cNvSpPr>
            <a:spLocks noGrp="1"/>
          </p:cNvSpPr>
          <p:nvPr>
            <p:ph type="ctrTitle"/>
          </p:nvPr>
        </p:nvSpPr>
        <p:spPr/>
        <p:txBody>
          <a:bodyPr/>
          <a:lstStyle/>
          <a:p>
            <a:r>
              <a:rPr lang="en-US"/>
              <a:t>Guide to Computer Forensics and Investigations, 7e</a:t>
            </a:r>
          </a:p>
        </p:txBody>
      </p:sp>
      <p:sp>
        <p:nvSpPr>
          <p:cNvPr id="4" name="Subtitle 3">
            <a:extLst>
              <a:ext uri="{FF2B5EF4-FFF2-40B4-BE49-F238E27FC236}">
                <a16:creationId xmlns:a16="http://schemas.microsoft.com/office/drawing/2014/main" id="{81DDBEBE-99BA-45B9-B4E5-D18D90F7A983}"/>
              </a:ext>
            </a:extLst>
          </p:cNvPr>
          <p:cNvSpPr>
            <a:spLocks noGrp="1"/>
          </p:cNvSpPr>
          <p:nvPr>
            <p:ph type="subTitle" idx="1"/>
          </p:nvPr>
        </p:nvSpPr>
        <p:spPr/>
        <p:txBody>
          <a:bodyPr/>
          <a:lstStyle/>
          <a:p>
            <a:r>
              <a:rPr lang="en-US"/>
              <a:t>Module 3: The Investigator’s Laboratory and Digital Forensics Tools</a:t>
            </a:r>
          </a:p>
        </p:txBody>
      </p:sp>
      <p:pic>
        <p:nvPicPr>
          <p:cNvPr id="7" name="Picture Placeholder 6">
            <a:extLst>
              <a:ext uri="{FF2B5EF4-FFF2-40B4-BE49-F238E27FC236}">
                <a16:creationId xmlns:a16="http://schemas.microsoft.com/office/drawing/2014/main" id="{E0F24CBE-606E-F53B-B6F0-17B364174585}"/>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tretch>
            <a:fillRect/>
          </a:stretch>
        </p:blipFill>
        <p:spPr>
          <a:xfrm>
            <a:off x="474663" y="808038"/>
            <a:ext cx="4713287" cy="5241925"/>
          </a:xfrm>
        </p:spPr>
      </p:pic>
      <p:sp>
        <p:nvSpPr>
          <p:cNvPr id="6" name="Copyright">
            <a:extLst>
              <a:ext uri="{FF2B5EF4-FFF2-40B4-BE49-F238E27FC236}">
                <a16:creationId xmlns:a16="http://schemas.microsoft.com/office/drawing/2014/main" id="{8CA6B67B-9490-477D-A112-06C22B6F8640}"/>
              </a:ext>
              <a:ext uri="{C183D7F6-B498-43B3-948B-1728B52AA6E4}">
                <adec:decorative xmlns:adec="http://schemas.microsoft.com/office/drawing/2017/decorative" val="1"/>
              </a:ext>
            </a:extLst>
          </p:cNvPr>
          <p:cNvSpPr txBox="1"/>
          <p:nvPr/>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4"/>
    </p:custDataLst>
    <p:extLst>
      <p:ext uri="{BB962C8B-B14F-4D97-AF65-F5344CB8AC3E}">
        <p14:creationId val="2293288057"/>
      </p:ext>
    </p:extLst>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(1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a:t>
            </a:r>
          </a:p>
          <a:p>
            <a:pPr eaLnBrk="1" hangingPunct="1"/>
            <a:r>
              <a:rPr lang="en-US" altLang="en-US"/>
              <a:t>Describe certification requirements for digital forensics labs</a:t>
            </a:r>
          </a:p>
          <a:p>
            <a:pPr eaLnBrk="1" hangingPunct="1"/>
            <a:r>
              <a:rPr lang="en-US" altLang="en-US"/>
              <a:t>List physical requirements for a digital forensics lab</a:t>
            </a:r>
          </a:p>
          <a:p>
            <a:pPr eaLnBrk="1" hangingPunct="1"/>
            <a:r>
              <a:rPr lang="en-US" altLang="en-US"/>
              <a:t>Explain the criteria for selecting a basic forensic workstation</a:t>
            </a:r>
          </a:p>
          <a:p>
            <a:pPr eaLnBrk="1" hangingPunct="1"/>
            <a:r>
              <a:rPr lang="en-US" altLang="en-US"/>
              <a:t>Describe components used to build a business case for developing a forensics lab </a:t>
            </a:r>
          </a:p>
          <a:p>
            <a:endParaRPr lang="en-US"/>
          </a:p>
        </p:txBody>
      </p:sp>
    </p:spTree>
    <p:extLst>
      <p:ext uri="{BB962C8B-B14F-4D97-AF65-F5344CB8AC3E}">
        <p14:creationId val="614826646"/>
      </p:ext>
    </p:extLst>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(2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 (continued):</a:t>
            </a:r>
          </a:p>
          <a:p>
            <a:pPr eaLnBrk="1" hangingPunct="1"/>
            <a:r>
              <a:rPr lang="en-US" altLang="en-US"/>
              <a:t>Explain how to evaluate needs for digital forensics tools</a:t>
            </a:r>
          </a:p>
          <a:p>
            <a:pPr eaLnBrk="1" hangingPunct="1"/>
            <a:r>
              <a:rPr lang="en-US" altLang="en-US"/>
              <a:t>Describe available digital forensics software tools</a:t>
            </a:r>
          </a:p>
          <a:p>
            <a:pPr eaLnBrk="1" hangingPunct="1"/>
            <a:r>
              <a:rPr lang="en-US" altLang="en-US"/>
              <a:t>List some considerations for digital forensics hardware tools</a:t>
            </a:r>
          </a:p>
          <a:p>
            <a:pPr eaLnBrk="1" hangingPunct="1"/>
            <a:r>
              <a:rPr lang="en-US" altLang="en-US"/>
              <a:t>Describe methods for validating and testing forensics tools</a:t>
            </a:r>
          </a:p>
          <a:p>
            <a:endParaRPr lang="en-US"/>
          </a:p>
        </p:txBody>
      </p:sp>
    </p:spTree>
    <p:extLst>
      <p:ext uri="{BB962C8B-B14F-4D97-AF65-F5344CB8AC3E}">
        <p14:creationId val="1824391185"/>
      </p:ext>
    </p:extLst>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6BD9D06-C9EE-950E-ABA3-0E264B66387C}"/>
              </a:ext>
            </a:extLst>
          </p:cNvPr>
          <p:cNvSpPr>
            <a:spLocks noGrp="1"/>
          </p:cNvSpPr>
          <p:nvPr>
            <p:ph type="title"/>
          </p:nvPr>
        </p:nvSpPr>
        <p:spPr/>
        <p:txBody>
          <a:bodyPr/>
          <a:lstStyle/>
          <a:p>
            <a:r>
              <a:rPr lang="en-US"/>
              <a:t>Understanding Forensics Lab Accreditation Requirements</a:t>
            </a:r>
          </a:p>
        </p:txBody>
      </p:sp>
      <p:sp>
        <p:nvSpPr>
          <p:cNvPr id="2" name="Content Placeholder 1">
            <a:extLst>
              <a:ext uri="{FF2B5EF4-FFF2-40B4-BE49-F238E27FC236}">
                <a16:creationId xmlns:a16="http://schemas.microsoft.com/office/drawing/2014/main" id="{33800297-CDAC-D7B9-F4C0-291DF6CA4AA0}"/>
              </a:ext>
            </a:extLst>
          </p:cNvPr>
          <p:cNvSpPr>
            <a:spLocks noGrp="1"/>
          </p:cNvSpPr>
          <p:nvPr>
            <p:ph idx="1"/>
          </p:nvPr>
        </p:nvSpPr>
        <p:spPr/>
        <p:txBody>
          <a:bodyPr/>
          <a:lstStyle/>
          <a:p>
            <a:pPr eaLnBrk="1" hangingPunct="1">
              <a:lnSpc>
                <a:spcPct val="90000"/>
              </a:lnSpc>
            </a:pPr>
            <a:r>
              <a:rPr lang="en-US" altLang="en-US"/>
              <a:t>A </a:t>
            </a:r>
            <a:r>
              <a:rPr lang="en-US" altLang="en-US" b="1"/>
              <a:t>digital forensics lab</a:t>
            </a:r>
            <a:r>
              <a:rPr lang="en-US" altLang="en-US"/>
              <a:t> is where you conduct investigations, store evidence, and do most of your work</a:t>
            </a:r>
          </a:p>
          <a:p>
            <a:pPr eaLnBrk="1" hangingPunct="1">
              <a:lnSpc>
                <a:spcPct val="90000"/>
              </a:lnSpc>
            </a:pPr>
            <a:r>
              <a:rPr lang="en-US" altLang="en-US"/>
              <a:t>The </a:t>
            </a:r>
            <a:r>
              <a:rPr lang="en-US" altLang="en-US" b="1"/>
              <a:t>ANSI-ASQ National Accreditation Board (ANAB) </a:t>
            </a:r>
            <a:r>
              <a:rPr lang="en-US" altLang="en-US"/>
              <a:t>provides accreditation of crime and forensics labs worldwide</a:t>
            </a:r>
          </a:p>
          <a:p>
            <a:pPr lvl="1" eaLnBrk="1" hangingPunct="1">
              <a:lnSpc>
                <a:spcPct val="90000"/>
              </a:lnSpc>
              <a:spcBef>
                <a:spcPts val="1000"/>
              </a:spcBef>
            </a:pPr>
            <a:r>
              <a:rPr lang="en-US" altLang="en-US"/>
              <a:t>This accreditation includes forensics labs that analyze digital evidence</a:t>
            </a:r>
          </a:p>
          <a:p>
            <a:pPr lvl="1" eaLnBrk="1" hangingPunct="1">
              <a:lnSpc>
                <a:spcPct val="90000"/>
              </a:lnSpc>
              <a:spcBef>
                <a:spcPts val="1000"/>
              </a:spcBef>
            </a:pPr>
            <a:r>
              <a:rPr lang="en-US" altLang="en-US"/>
              <a:t>ANAB audits lab functions and procedures</a:t>
            </a:r>
          </a:p>
          <a:p>
            <a:endParaRPr lang="en-US"/>
          </a:p>
        </p:txBody>
      </p:sp>
    </p:spTree>
    <p:extLst>
      <p:ext uri="{BB962C8B-B14F-4D97-AF65-F5344CB8AC3E}">
        <p14:creationId val="1788467663"/>
      </p:ext>
    </p:extLst>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719E1D7-F825-89DF-1CFB-DEABE590CEAF}"/>
              </a:ext>
            </a:extLst>
          </p:cNvPr>
          <p:cNvSpPr>
            <a:spLocks noGrp="1"/>
          </p:cNvSpPr>
          <p:nvPr>
            <p:ph type="title"/>
          </p:nvPr>
        </p:nvSpPr>
        <p:spPr/>
        <p:txBody>
          <a:bodyPr/>
          <a:lstStyle/>
          <a:p>
            <a:r>
              <a:rPr lang="en-US"/>
              <a:t>Identifying Duties of the Lab Manager and Staff</a:t>
            </a:r>
          </a:p>
        </p:txBody>
      </p:sp>
      <p:sp>
        <p:nvSpPr>
          <p:cNvPr id="2" name="Content Placeholder 1">
            <a:extLst>
              <a:ext uri="{FF2B5EF4-FFF2-40B4-BE49-F238E27FC236}">
                <a16:creationId xmlns:a16="http://schemas.microsoft.com/office/drawing/2014/main" id="{BB9D1DD3-DACB-91D2-F0B4-8A972B679461}"/>
              </a:ext>
            </a:extLst>
          </p:cNvPr>
          <p:cNvSpPr>
            <a:spLocks noGrp="1"/>
          </p:cNvSpPr>
          <p:nvPr>
            <p:ph idx="1"/>
          </p:nvPr>
        </p:nvSpPr>
        <p:spPr>
          <a:xfrm>
            <a:off x="476843" y="1697456"/>
            <a:ext cx="11241915" cy="4351338"/>
          </a:xfrm>
        </p:spPr>
        <p:txBody>
          <a:bodyPr/>
          <a:lstStyle/>
          <a:p>
            <a:pPr eaLnBrk="1" hangingPunct="1"/>
            <a:r>
              <a:rPr lang="en-US" altLang="en-US"/>
              <a:t>Some lab manager duties include the following:</a:t>
            </a:r>
          </a:p>
          <a:p>
            <a:pPr lvl="1" eaLnBrk="1" hangingPunct="1"/>
            <a:r>
              <a:rPr lang="en-US" altLang="en-US" sz="2200"/>
              <a:t>Set up processes for managing cases</a:t>
            </a:r>
          </a:p>
          <a:p>
            <a:pPr lvl="1" eaLnBrk="1" hangingPunct="1"/>
            <a:r>
              <a:rPr lang="en-US" altLang="en-US" sz="2200"/>
              <a:t>Facilitate collaborative decision-making.</a:t>
            </a:r>
          </a:p>
          <a:p>
            <a:pPr lvl="1" eaLnBrk="1" hangingPunct="1"/>
            <a:r>
              <a:rPr lang="en-US" altLang="en-US" sz="2200"/>
              <a:t>Maintain financial responsibility for lab needs</a:t>
            </a:r>
          </a:p>
          <a:p>
            <a:pPr lvl="1" eaLnBrk="1" hangingPunct="1"/>
            <a:r>
              <a:rPr lang="en-US" altLang="en-US" sz="2200"/>
              <a:t>Enforce ethical standards among lab staff members</a:t>
            </a:r>
          </a:p>
          <a:p>
            <a:pPr lvl="1" eaLnBrk="1" hangingPunct="1"/>
            <a:r>
              <a:rPr lang="en-US" altLang="en-US" sz="2200"/>
              <a:t>Plan updates for the lab</a:t>
            </a:r>
          </a:p>
          <a:p>
            <a:pPr lvl="1" eaLnBrk="1" hangingPunct="1"/>
            <a:r>
              <a:rPr lang="en-US" altLang="en-US" sz="2200"/>
              <a:t>Establish and promote quality-assurance processes</a:t>
            </a:r>
          </a:p>
          <a:p>
            <a:pPr lvl="1" eaLnBrk="1" hangingPunct="1"/>
            <a:r>
              <a:rPr lang="en-US" altLang="en-US" sz="2200"/>
              <a:t>Set reasonable production schedules</a:t>
            </a:r>
          </a:p>
          <a:p>
            <a:pPr lvl="1" eaLnBrk="1" hangingPunct="1"/>
            <a:r>
              <a:rPr lang="en-US" altLang="en-US" sz="2200"/>
              <a:t>Estimate how many cases an investigator can ha</a:t>
            </a:r>
            <a:r>
              <a:rPr lang="en-US" altLang="en-US"/>
              <a:t>ndle</a:t>
            </a:r>
          </a:p>
          <a:p>
            <a:endParaRPr lang="en-US"/>
          </a:p>
        </p:txBody>
      </p:sp>
    </p:spTree>
    <p:extLst>
      <p:ext uri="{BB962C8B-B14F-4D97-AF65-F5344CB8AC3E}">
        <p14:creationId val="288165358"/>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2"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(2 of 8)</a:t>
            </a:r>
            <a:endParaRPr lang="en-US" sz="4000" b="0" u="none" strike="noStrike">
              <a:solidFill>
                <a:schemeClr val="dk1"/>
              </a:solidFill>
              <a:effectLst/>
              <a:uFillTx/>
              <a:latin typeface="Calibri"/>
            </a:endParaRPr>
          </a:p>
        </p:txBody>
      </p:sp>
      <p:sp>
        <p:nvSpPr>
          <p:cNvPr id="163" name="TextBox 4"/>
          <p:cNvSpPr/>
          <p:nvPr/>
        </p:nvSpPr>
        <p:spPr>
          <a:xfrm>
            <a:off x="7315200" y="1905480"/>
            <a:ext cx="4294080" cy="19393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7-10</a:t>
            </a:r>
            <a:r>
              <a:rPr lang="en-US" sz="2400" b="0" u="none" strike="noStrike">
                <a:solidFill>
                  <a:schemeClr val="dk1"/>
                </a:solidFill>
                <a:effectLst/>
                <a:uFillTx/>
                <a:latin typeface="Work Sans"/>
              </a:rPr>
              <a:t>  The resource fork and data fork in a macOS file</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64" name="Picture 3" descr="The structure of a simple data file in Mac O S with two parts. A data fork, where data is stored, and a resource fork, where file metadata and resources are stored."/>
          <p:cNvPicPr/>
          <p:nvPr/>
        </p:nvPicPr>
        <p:blipFill>
          <a:blip r:embed="rId2"/>
          <a:stretch>
            <a:fillRect/>
          </a:stretch>
        </p:blipFill>
        <p:spPr>
          <a:xfrm>
            <a:off x="2293560" y="2011680"/>
            <a:ext cx="4403880" cy="2834280"/>
          </a:xfrm>
          <a:prstGeom prst="rect">
            <a:avLst/>
          </a:prstGeom>
          <a:noFill/>
          <a:ln w="0">
            <a:noFill/>
          </a:ln>
        </p:spPr>
      </p:pic>
    </p:spTree>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40FB22D-CA4D-FB9C-D71A-1D1CF64B8421}"/>
              </a:ext>
            </a:extLst>
          </p:cNvPr>
          <p:cNvSpPr>
            <a:spLocks noGrp="1"/>
          </p:cNvSpPr>
          <p:nvPr>
            <p:ph type="title"/>
          </p:nvPr>
        </p:nvSpPr>
        <p:spPr/>
        <p:txBody>
          <a:bodyPr/>
          <a:lstStyle/>
          <a:p>
            <a:r>
              <a:rPr lang="en-US"/>
              <a:t>Lab Budget Planning (1 of 2)</a:t>
            </a:r>
          </a:p>
        </p:txBody>
      </p:sp>
      <p:sp>
        <p:nvSpPr>
          <p:cNvPr id="2" name="Content Placeholder 1">
            <a:extLst>
              <a:ext uri="{FF2B5EF4-FFF2-40B4-BE49-F238E27FC236}">
                <a16:creationId xmlns:a16="http://schemas.microsoft.com/office/drawing/2014/main" id="{78ED2DBA-0B6B-3D0B-D337-8C8282B2EA57}"/>
              </a:ext>
            </a:extLst>
          </p:cNvPr>
          <p:cNvSpPr>
            <a:spLocks noGrp="1"/>
          </p:cNvSpPr>
          <p:nvPr>
            <p:ph idx="1"/>
          </p:nvPr>
        </p:nvSpPr>
        <p:spPr>
          <a:xfrm>
            <a:off x="476843" y="1825625"/>
            <a:ext cx="11429812" cy="4351338"/>
          </a:xfrm>
        </p:spPr>
        <p:txBody>
          <a:bodyPr/>
          <a:lstStyle/>
          <a:p>
            <a:pPr eaLnBrk="1" hangingPunct="1"/>
            <a:r>
              <a:rPr lang="en-US" altLang="en-US"/>
              <a:t>Expenses for a lab include the following:</a:t>
            </a:r>
          </a:p>
          <a:p>
            <a:pPr lvl="1" eaLnBrk="1" hangingPunct="1"/>
            <a:r>
              <a:rPr lang="en-US" altLang="en-US"/>
              <a:t>Hardware, software, facility space, travel costs, and personnel training</a:t>
            </a:r>
          </a:p>
          <a:p>
            <a:pPr eaLnBrk="1" hangingPunct="1"/>
            <a:r>
              <a:rPr lang="en-US" altLang="en-US"/>
              <a:t>Estimate the number of cases your lab expects to examine</a:t>
            </a:r>
          </a:p>
          <a:p>
            <a:pPr lvl="1" eaLnBrk="1" hangingPunct="1"/>
            <a:r>
              <a:rPr lang="en-US" altLang="en-US"/>
              <a:t>Identify types of computers you’re likely to examine </a:t>
            </a:r>
            <a:r>
              <a:rPr lang="en-US" altLang="en-US" sz="2000"/>
              <a:t>(OS, HDD size..)</a:t>
            </a:r>
            <a:endParaRPr lang="en-US" altLang="en-US"/>
          </a:p>
          <a:p>
            <a:pPr eaLnBrk="1" hangingPunct="1"/>
            <a:r>
              <a:rPr lang="en-US" altLang="en-US"/>
              <a:t>Take into account changes in technology (filesystem, OS, Game console, mobile phone)</a:t>
            </a:r>
          </a:p>
          <a:p>
            <a:pPr eaLnBrk="1" hangingPunct="1"/>
            <a:r>
              <a:rPr lang="en-US" altLang="en-US"/>
              <a:t>Use statistics to determine what kind of computer crimes are more likely to occur and use that to plan your equipment purchases</a:t>
            </a:r>
            <a:endParaRPr lang="en-US"/>
          </a:p>
        </p:txBody>
      </p:sp>
    </p:spTree>
    <p:extLst>
      <p:ext uri="{BB962C8B-B14F-4D97-AF65-F5344CB8AC3E}">
        <p14:creationId val="147229443"/>
      </p:ext>
    </p:extLst>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40FB22D-CA4D-FB9C-D71A-1D1CF64B8421}"/>
              </a:ext>
            </a:extLst>
          </p:cNvPr>
          <p:cNvSpPr>
            <a:spLocks noGrp="1"/>
          </p:cNvSpPr>
          <p:nvPr>
            <p:ph type="title"/>
          </p:nvPr>
        </p:nvSpPr>
        <p:spPr/>
        <p:txBody>
          <a:bodyPr/>
          <a:lstStyle/>
          <a:p>
            <a:r>
              <a:rPr lang="en-US"/>
              <a:t>Lab Budget Planning (2 of 2)</a:t>
            </a:r>
          </a:p>
        </p:txBody>
      </p:sp>
      <p:sp>
        <p:nvSpPr>
          <p:cNvPr id="2" name="Content Placeholder 1">
            <a:extLst>
              <a:ext uri="{FF2B5EF4-FFF2-40B4-BE49-F238E27FC236}">
                <a16:creationId xmlns:a16="http://schemas.microsoft.com/office/drawing/2014/main" id="{78ED2DBA-0B6B-3D0B-D337-8C8282B2EA57}"/>
              </a:ext>
            </a:extLst>
          </p:cNvPr>
          <p:cNvSpPr>
            <a:spLocks noGrp="1"/>
          </p:cNvSpPr>
          <p:nvPr>
            <p:ph idx="1"/>
          </p:nvPr>
        </p:nvSpPr>
        <p:spPr>
          <a:xfrm>
            <a:off x="476843" y="1690692"/>
            <a:ext cx="11241915" cy="4486271"/>
          </a:xfrm>
        </p:spPr>
        <p:txBody>
          <a:bodyPr/>
          <a:lstStyle/>
          <a:p>
            <a:pPr eaLnBrk="1" hangingPunct="1"/>
            <a:r>
              <a:rPr lang="en-US" altLang="en-US"/>
              <a:t>Check statistics from the </a:t>
            </a:r>
            <a:r>
              <a:rPr lang="en-US" altLang="en-US" b="1"/>
              <a:t>Uniform Crime Report </a:t>
            </a:r>
            <a:r>
              <a:rPr lang="en-US" altLang="en-US" sz="2000"/>
              <a:t>(</a:t>
            </a:r>
            <a:r>
              <a:rPr lang="en-US" sz="2000"/>
              <a:t>an FBI program that collects and publishes crime data from law enforcement agencies across the U.S</a:t>
            </a:r>
            <a:r>
              <a:rPr lang="en-US" altLang="en-US" sz="2000"/>
              <a:t>)</a:t>
            </a:r>
          </a:p>
          <a:p>
            <a:pPr eaLnBrk="1" hangingPunct="1"/>
            <a:r>
              <a:rPr lang="en-US" altLang="en-US"/>
              <a:t>Identify crimes committed with specialized software</a:t>
            </a:r>
          </a:p>
          <a:p>
            <a:pPr eaLnBrk="1" hangingPunct="1"/>
            <a:r>
              <a:rPr lang="en-US" altLang="en-US"/>
              <a:t>When setting up a lab for a private company, check:</a:t>
            </a:r>
          </a:p>
          <a:p>
            <a:pPr lvl="1" eaLnBrk="1" hangingPunct="1"/>
            <a:r>
              <a:rPr lang="en-US" altLang="en-US"/>
              <a:t>Hardware and software inventory</a:t>
            </a:r>
          </a:p>
          <a:p>
            <a:pPr lvl="1" eaLnBrk="1" hangingPunct="1"/>
            <a:r>
              <a:rPr lang="en-US" altLang="en-US"/>
              <a:t>Problems reported last year</a:t>
            </a:r>
          </a:p>
          <a:p>
            <a:pPr lvl="1" eaLnBrk="1" hangingPunct="1"/>
            <a:r>
              <a:rPr lang="en-US" altLang="en-US"/>
              <a:t>Future developments in digital technology</a:t>
            </a:r>
          </a:p>
          <a:p>
            <a:pPr eaLnBrk="1" hangingPunct="1"/>
            <a:r>
              <a:rPr lang="en-US" altLang="en-US"/>
              <a:t>Time management is a major issue when choosing software and hardware to purchase</a:t>
            </a:r>
          </a:p>
          <a:p>
            <a:pPr lvl="1" eaLnBrk="1" hangingPunct="1"/>
            <a:endParaRPr lang="en-US"/>
          </a:p>
        </p:txBody>
      </p:sp>
    </p:spTree>
    <p:extLst>
      <p:ext uri="{BB962C8B-B14F-4D97-AF65-F5344CB8AC3E}">
        <p14:creationId val="1439169696"/>
      </p:ext>
    </p:extLst>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D916C29-7CFE-9EC8-776C-65BA8E42223A}"/>
              </a:ext>
            </a:extLst>
          </p:cNvPr>
          <p:cNvSpPr>
            <a:spLocks noGrp="1"/>
          </p:cNvSpPr>
          <p:nvPr>
            <p:ph type="title"/>
          </p:nvPr>
        </p:nvSpPr>
        <p:spPr/>
        <p:txBody>
          <a:bodyPr/>
          <a:lstStyle/>
          <a:p>
            <a:r>
              <a:rPr lang="en-US"/>
              <a:t>Acquiring Certification and Training (1 of 2)</a:t>
            </a:r>
          </a:p>
        </p:txBody>
      </p:sp>
      <p:sp>
        <p:nvSpPr>
          <p:cNvPr id="2" name="Content Placeholder 1">
            <a:extLst>
              <a:ext uri="{FF2B5EF4-FFF2-40B4-BE49-F238E27FC236}">
                <a16:creationId xmlns:a16="http://schemas.microsoft.com/office/drawing/2014/main" id="{0F8519E6-9881-7EA2-6125-2D846D9413DB}"/>
              </a:ext>
            </a:extLst>
          </p:cNvPr>
          <p:cNvSpPr>
            <a:spLocks noGrp="1"/>
          </p:cNvSpPr>
          <p:nvPr>
            <p:ph idx="1"/>
          </p:nvPr>
        </p:nvSpPr>
        <p:spPr/>
        <p:txBody>
          <a:bodyPr/>
          <a:lstStyle/>
          <a:p>
            <a:pPr eaLnBrk="1" hangingPunct="1">
              <a:lnSpc>
                <a:spcPct val="90000"/>
              </a:lnSpc>
            </a:pPr>
            <a:r>
              <a:rPr lang="en-US" altLang="en-US"/>
              <a:t>Update your skills through appropriate training</a:t>
            </a:r>
          </a:p>
          <a:p>
            <a:pPr lvl="1" eaLnBrk="1" hangingPunct="1">
              <a:lnSpc>
                <a:spcPct val="90000"/>
              </a:lnSpc>
            </a:pPr>
            <a:r>
              <a:rPr lang="en-US" altLang="en-US"/>
              <a:t>Thoroughly research the requirements, cost, and acceptability in your area of employment</a:t>
            </a:r>
          </a:p>
          <a:p>
            <a:pPr eaLnBrk="1" hangingPunct="1">
              <a:lnSpc>
                <a:spcPct val="90000"/>
              </a:lnSpc>
            </a:pPr>
            <a:r>
              <a:rPr lang="en-US" altLang="en-US"/>
              <a:t>International Association of Computer Investigative Specialists (IACIS) </a:t>
            </a:r>
          </a:p>
          <a:p>
            <a:pPr lvl="1" eaLnBrk="1" hangingPunct="1">
              <a:lnSpc>
                <a:spcPct val="90000"/>
              </a:lnSpc>
            </a:pPr>
            <a:r>
              <a:rPr lang="en-US" altLang="en-US"/>
              <a:t>Candidates who complete the IACIS test are designated as a </a:t>
            </a:r>
            <a:r>
              <a:rPr lang="en-US" altLang="en-US" b="1"/>
              <a:t>Certified Forensic Computer Examiner (CFCE) </a:t>
            </a:r>
            <a:r>
              <a:rPr lang="en-US" altLang="en-US" sz="2000"/>
              <a:t>(require recertificate every 3 years)</a:t>
            </a:r>
          </a:p>
          <a:p>
            <a:pPr eaLnBrk="1" hangingPunct="1">
              <a:lnSpc>
                <a:spcPct val="90000"/>
              </a:lnSpc>
            </a:pPr>
            <a:r>
              <a:rPr lang="en-US" altLang="en-US" b="1"/>
              <a:t>High-Tech Crime Network (HTCN) </a:t>
            </a:r>
            <a:r>
              <a:rPr lang="en-US" altLang="en-US" sz="2000"/>
              <a:t>(experience, training hours, cases)</a:t>
            </a:r>
          </a:p>
          <a:p>
            <a:pPr lvl="1" eaLnBrk="1" hangingPunct="1">
              <a:lnSpc>
                <a:spcPct val="90000"/>
              </a:lnSpc>
            </a:pPr>
            <a:r>
              <a:rPr lang="en-US" altLang="en-US"/>
              <a:t>Certified Computer Crime Investigator, Basic and Advanced Level</a:t>
            </a:r>
          </a:p>
          <a:p>
            <a:pPr lvl="1" eaLnBrk="1" hangingPunct="1">
              <a:lnSpc>
                <a:spcPct val="90000"/>
              </a:lnSpc>
            </a:pPr>
            <a:r>
              <a:rPr lang="en-US" altLang="en-US"/>
              <a:t>Certified Computer Forensic Technician, Basic and Advanced Level</a:t>
            </a:r>
          </a:p>
          <a:p>
            <a:endParaRPr lang="en-US"/>
          </a:p>
        </p:txBody>
      </p:sp>
    </p:spTree>
    <p:extLst>
      <p:ext uri="{BB962C8B-B14F-4D97-AF65-F5344CB8AC3E}">
        <p14:creationId val="1536453303"/>
      </p:ext>
    </p:extLst>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D916C29-7CFE-9EC8-776C-65BA8E42223A}"/>
              </a:ext>
            </a:extLst>
          </p:cNvPr>
          <p:cNvSpPr>
            <a:spLocks noGrp="1"/>
          </p:cNvSpPr>
          <p:nvPr>
            <p:ph type="title"/>
          </p:nvPr>
        </p:nvSpPr>
        <p:spPr/>
        <p:txBody>
          <a:bodyPr/>
          <a:lstStyle/>
          <a:p>
            <a:r>
              <a:rPr lang="en-US"/>
              <a:t>Acquiring Certification and Training (2 of 2)</a:t>
            </a:r>
          </a:p>
        </p:txBody>
      </p:sp>
      <p:sp>
        <p:nvSpPr>
          <p:cNvPr id="2" name="Content Placeholder 1">
            <a:extLst>
              <a:ext uri="{FF2B5EF4-FFF2-40B4-BE49-F238E27FC236}">
                <a16:creationId xmlns:a16="http://schemas.microsoft.com/office/drawing/2014/main" id="{0F8519E6-9881-7EA2-6125-2D846D9413DB}"/>
              </a:ext>
            </a:extLst>
          </p:cNvPr>
          <p:cNvSpPr>
            <a:spLocks noGrp="1"/>
          </p:cNvSpPr>
          <p:nvPr>
            <p:ph idx="1"/>
          </p:nvPr>
        </p:nvSpPr>
        <p:spPr/>
        <p:txBody>
          <a:bodyPr/>
          <a:lstStyle/>
          <a:p>
            <a:pPr eaLnBrk="1" hangingPunct="1">
              <a:lnSpc>
                <a:spcPct val="90000"/>
              </a:lnSpc>
            </a:pPr>
            <a:r>
              <a:rPr lang="en-US" altLang="en-US" b="1"/>
              <a:t>EnCase Certified Examiner (EnCE) Certification</a:t>
            </a:r>
          </a:p>
          <a:p>
            <a:pPr lvl="1" eaLnBrk="1" hangingPunct="1">
              <a:lnSpc>
                <a:spcPct val="90000"/>
              </a:lnSpc>
            </a:pPr>
            <a:r>
              <a:rPr lang="en-US" altLang="en-US"/>
              <a:t>Open to the public and private sectors and is specific to the use and mastery of EnCase forensics analysis software</a:t>
            </a:r>
          </a:p>
          <a:p>
            <a:pPr eaLnBrk="1" hangingPunct="1">
              <a:lnSpc>
                <a:spcPct val="90000"/>
              </a:lnSpc>
            </a:pPr>
            <a:r>
              <a:rPr lang="en-US" altLang="en-US" b="1"/>
              <a:t>Exterro Forensic Certification</a:t>
            </a:r>
          </a:p>
          <a:p>
            <a:pPr lvl="1">
              <a:lnSpc>
                <a:spcPct val="90000"/>
              </a:lnSpc>
            </a:pPr>
            <a:r>
              <a:rPr lang="en-US" altLang="en-US"/>
              <a:t>Formerly AccessData (provide training and certificates)</a:t>
            </a:r>
          </a:p>
          <a:p>
            <a:pPr lvl="1">
              <a:lnSpc>
                <a:spcPct val="90000"/>
              </a:lnSpc>
            </a:pPr>
            <a:r>
              <a:rPr lang="en-US" altLang="en-US"/>
              <a:t>Exterro Ace (AccessData Certified Examiner)</a:t>
            </a:r>
          </a:p>
          <a:p>
            <a:pPr lvl="1" eaLnBrk="1" hangingPunct="1">
              <a:lnSpc>
                <a:spcPct val="90000"/>
              </a:lnSpc>
            </a:pPr>
            <a:r>
              <a:rPr lang="en-US" altLang="en-US"/>
              <a:t>Exterro Ace for Enterprise</a:t>
            </a:r>
          </a:p>
          <a:p>
            <a:pPr>
              <a:lnSpc>
                <a:spcPct val="90000"/>
              </a:lnSpc>
            </a:pPr>
            <a:r>
              <a:rPr lang="en-US"/>
              <a:t>Many other training and certifications are available</a:t>
            </a:r>
          </a:p>
        </p:txBody>
      </p:sp>
    </p:spTree>
    <p:extLst>
      <p:ext uri="{BB962C8B-B14F-4D97-AF65-F5344CB8AC3E}">
        <p14:creationId val="4010964942"/>
      </p:ext>
    </p:extLst>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C2BE0AC6-85CE-778E-6C47-3F77E978D58A}"/>
              </a:ext>
            </a:extLst>
          </p:cNvPr>
          <p:cNvSpPr>
            <a:spLocks noGrp="1"/>
          </p:cNvSpPr>
          <p:nvPr>
            <p:ph type="title"/>
          </p:nvPr>
        </p:nvSpPr>
        <p:spPr/>
        <p:txBody>
          <a:bodyPr/>
          <a:lstStyle/>
          <a:p>
            <a:r>
              <a:rPr lang="en-US"/>
              <a:t>Determining the Physical Requirements for a Digital Forensics Lab</a:t>
            </a:r>
          </a:p>
        </p:txBody>
      </p:sp>
      <p:sp>
        <p:nvSpPr>
          <p:cNvPr id="2" name="Content Placeholder 1">
            <a:extLst>
              <a:ext uri="{FF2B5EF4-FFF2-40B4-BE49-F238E27FC236}">
                <a16:creationId xmlns:a16="http://schemas.microsoft.com/office/drawing/2014/main" id="{CA623253-AF9C-F093-02A1-5157496275CD}"/>
              </a:ext>
            </a:extLst>
          </p:cNvPr>
          <p:cNvSpPr>
            <a:spLocks noGrp="1"/>
          </p:cNvSpPr>
          <p:nvPr>
            <p:ph idx="1"/>
          </p:nvPr>
        </p:nvSpPr>
        <p:spPr/>
        <p:txBody>
          <a:bodyPr/>
          <a:lstStyle/>
          <a:p>
            <a:pPr eaLnBrk="1" hangingPunct="1"/>
            <a:r>
              <a:rPr lang="en-US" altLang="en-US"/>
              <a:t>Your lab facility must be secure so that evidence is not lost, corrupted, or destroyed</a:t>
            </a:r>
          </a:p>
          <a:p>
            <a:pPr eaLnBrk="1" hangingPunct="1"/>
            <a:r>
              <a:rPr lang="en-US" altLang="en-US"/>
              <a:t>Provide a safe and secure physical environment</a:t>
            </a:r>
          </a:p>
          <a:p>
            <a:pPr eaLnBrk="1" hangingPunct="1"/>
            <a:r>
              <a:rPr lang="en-US" altLang="en-US"/>
              <a:t>Keep inventory control of your assets</a:t>
            </a:r>
          </a:p>
          <a:p>
            <a:pPr lvl="1" eaLnBrk="1" hangingPunct="1"/>
            <a:r>
              <a:rPr lang="en-US" altLang="en-US"/>
              <a:t>Know when to order more supplies</a:t>
            </a:r>
            <a:endParaRPr lang="en-US"/>
          </a:p>
        </p:txBody>
      </p:sp>
    </p:spTree>
    <p:extLst>
      <p:ext uri="{BB962C8B-B14F-4D97-AF65-F5344CB8AC3E}">
        <p14:creationId val="788261627"/>
      </p:ext>
    </p:extLst>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920D878-0F03-9EAC-0B3D-D8095909464D}"/>
              </a:ext>
            </a:extLst>
          </p:cNvPr>
          <p:cNvSpPr>
            <a:spLocks noGrp="1"/>
          </p:cNvSpPr>
          <p:nvPr>
            <p:ph type="title"/>
          </p:nvPr>
        </p:nvSpPr>
        <p:spPr/>
        <p:txBody>
          <a:bodyPr/>
          <a:lstStyle/>
          <a:p>
            <a:r>
              <a:rPr lang="en-US"/>
              <a:t>Access and Security</a:t>
            </a:r>
          </a:p>
        </p:txBody>
      </p:sp>
      <p:sp>
        <p:nvSpPr>
          <p:cNvPr id="2" name="Content Placeholder 1">
            <a:extLst>
              <a:ext uri="{FF2B5EF4-FFF2-40B4-BE49-F238E27FC236}">
                <a16:creationId xmlns:a16="http://schemas.microsoft.com/office/drawing/2014/main" id="{F88CBEBE-3E59-78F5-FAA1-8F9690682597}"/>
              </a:ext>
            </a:extLst>
          </p:cNvPr>
          <p:cNvSpPr>
            <a:spLocks noGrp="1"/>
          </p:cNvSpPr>
          <p:nvPr>
            <p:ph idx="1"/>
          </p:nvPr>
        </p:nvSpPr>
        <p:spPr/>
        <p:txBody>
          <a:bodyPr/>
          <a:lstStyle/>
          <a:p>
            <a:pPr eaLnBrk="1" hangingPunct="1">
              <a:lnSpc>
                <a:spcPct val="90000"/>
              </a:lnSpc>
            </a:pPr>
            <a:r>
              <a:rPr lang="en-US" altLang="en-US"/>
              <a:t>The lab should function and be treated as an evidence locker, making it a </a:t>
            </a:r>
            <a:r>
              <a:rPr lang="en-US" altLang="en-US" b="1"/>
              <a:t>secure facility</a:t>
            </a:r>
          </a:p>
          <a:p>
            <a:pPr eaLnBrk="1" hangingPunct="1">
              <a:lnSpc>
                <a:spcPct val="90000"/>
              </a:lnSpc>
            </a:pPr>
            <a:r>
              <a:rPr lang="en-US" altLang="en-US"/>
              <a:t>The following are minimum requirements for a lab:</a:t>
            </a:r>
          </a:p>
          <a:p>
            <a:pPr lvl="1" eaLnBrk="1" hangingPunct="1">
              <a:lnSpc>
                <a:spcPct val="90000"/>
              </a:lnSpc>
            </a:pPr>
            <a:r>
              <a:rPr lang="en-US" altLang="en-US"/>
              <a:t>A room with true floor-to-ceiling walls</a:t>
            </a:r>
          </a:p>
          <a:p>
            <a:pPr lvl="1" eaLnBrk="1" hangingPunct="1">
              <a:lnSpc>
                <a:spcPct val="90000"/>
              </a:lnSpc>
            </a:pPr>
            <a:r>
              <a:rPr lang="en-US" altLang="en-US"/>
              <a:t>Door access with a locking mechanism</a:t>
            </a:r>
          </a:p>
          <a:p>
            <a:pPr lvl="1" eaLnBrk="1" hangingPunct="1">
              <a:lnSpc>
                <a:spcPct val="90000"/>
              </a:lnSpc>
            </a:pPr>
            <a:r>
              <a:rPr lang="en-US" altLang="en-US"/>
              <a:t>Secure container, such as a safe or heavy-duty file cabinet</a:t>
            </a:r>
          </a:p>
          <a:p>
            <a:pPr lvl="1" eaLnBrk="1" hangingPunct="1">
              <a:lnSpc>
                <a:spcPct val="90000"/>
              </a:lnSpc>
            </a:pPr>
            <a:r>
              <a:rPr lang="en-US" altLang="en-US"/>
              <a:t>Visitor’s log </a:t>
            </a:r>
          </a:p>
          <a:p>
            <a:pPr eaLnBrk="1" hangingPunct="1">
              <a:lnSpc>
                <a:spcPct val="90000"/>
              </a:lnSpc>
            </a:pPr>
            <a:r>
              <a:rPr lang="en-US" altLang="en-US"/>
              <a:t>Brief your staff about security policy</a:t>
            </a:r>
          </a:p>
          <a:p>
            <a:endParaRPr lang="en-US"/>
          </a:p>
        </p:txBody>
      </p:sp>
    </p:spTree>
    <p:extLst>
      <p:ext uri="{BB962C8B-B14F-4D97-AF65-F5344CB8AC3E}">
        <p14:creationId val="2513815428"/>
      </p:ext>
    </p:extLst>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3C6D9EC-05F4-C158-DA2F-69AC54586745}"/>
              </a:ext>
            </a:extLst>
          </p:cNvPr>
          <p:cNvSpPr>
            <a:spLocks noGrp="1"/>
          </p:cNvSpPr>
          <p:nvPr>
            <p:ph type="title"/>
          </p:nvPr>
        </p:nvSpPr>
        <p:spPr/>
        <p:txBody>
          <a:bodyPr/>
          <a:lstStyle/>
          <a:p>
            <a:r>
              <a:rPr lang="en-US"/>
              <a:t>Security for High-Risk Investigations</a:t>
            </a:r>
          </a:p>
        </p:txBody>
      </p:sp>
      <p:sp>
        <p:nvSpPr>
          <p:cNvPr id="2" name="Content Placeholder 1">
            <a:extLst>
              <a:ext uri="{FF2B5EF4-FFF2-40B4-BE49-F238E27FC236}">
                <a16:creationId xmlns:a16="http://schemas.microsoft.com/office/drawing/2014/main" id="{CD027A57-6F48-52F6-36D2-9A8A7B2BBF0C}"/>
              </a:ext>
            </a:extLst>
          </p:cNvPr>
          <p:cNvSpPr>
            <a:spLocks noGrp="1"/>
          </p:cNvSpPr>
          <p:nvPr>
            <p:ph idx="1"/>
          </p:nvPr>
        </p:nvSpPr>
        <p:spPr/>
        <p:txBody>
          <a:bodyPr/>
          <a:lstStyle/>
          <a:p>
            <a:pPr eaLnBrk="1" hangingPunct="1"/>
            <a:r>
              <a:rPr lang="en-US" altLang="en-US"/>
              <a:t>High-risk investigations demand more security than the minimum lab requirements</a:t>
            </a:r>
          </a:p>
          <a:p>
            <a:pPr lvl="1" eaLnBrk="1" hangingPunct="1"/>
            <a:r>
              <a:rPr lang="en-US" altLang="en-US" b="1"/>
              <a:t>TEMPEST</a:t>
            </a:r>
            <a:r>
              <a:rPr lang="en-US" altLang="en-US"/>
              <a:t> qualified lab requires lining the walls, ceiling, floor, and doors with specially grounded conductive metal sheets</a:t>
            </a:r>
          </a:p>
          <a:p>
            <a:pPr lvl="2" eaLnBrk="1" hangingPunct="1"/>
            <a:r>
              <a:rPr lang="en-US" altLang="en-US" sz="2200"/>
              <a:t>Electromagnetic Radiation (EMR) proofed </a:t>
            </a:r>
          </a:p>
          <a:p>
            <a:pPr lvl="1" eaLnBrk="1" hangingPunct="1"/>
            <a:r>
              <a:rPr lang="en-US" altLang="en-US"/>
              <a:t>TEMPEST facilities are very expensive and requires routine inspection and testing</a:t>
            </a:r>
          </a:p>
          <a:p>
            <a:pPr lvl="1"/>
            <a:r>
              <a:rPr lang="en-US" altLang="en-US"/>
              <a:t>You can use low-emanation workstations instead, which are less expensive than a TEMPEST lab</a:t>
            </a:r>
          </a:p>
          <a:p>
            <a:endParaRPr lang="en-US"/>
          </a:p>
        </p:txBody>
      </p:sp>
    </p:spTree>
    <p:extLst>
      <p:ext uri="{BB962C8B-B14F-4D97-AF65-F5344CB8AC3E}">
        <p14:creationId val="452897751"/>
      </p:ext>
    </p:extLst>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66E1098-2ADD-8D8A-AFBB-1EF431680662}"/>
              </a:ext>
            </a:extLst>
          </p:cNvPr>
          <p:cNvSpPr>
            <a:spLocks noGrp="1"/>
          </p:cNvSpPr>
          <p:nvPr>
            <p:ph type="title"/>
          </p:nvPr>
        </p:nvSpPr>
        <p:spPr/>
        <p:txBody>
          <a:bodyPr/>
          <a:lstStyle/>
          <a:p>
            <a:r>
              <a:rPr lang="en-US"/>
              <a:t>Evidence Storage Containers (1 of 2)</a:t>
            </a:r>
          </a:p>
        </p:txBody>
      </p:sp>
      <p:sp>
        <p:nvSpPr>
          <p:cNvPr id="2" name="Content Placeholder 1">
            <a:extLst>
              <a:ext uri="{FF2B5EF4-FFF2-40B4-BE49-F238E27FC236}">
                <a16:creationId xmlns:a16="http://schemas.microsoft.com/office/drawing/2014/main" id="{EDEBCA39-DBA8-0BA5-B663-FA51FD431993}"/>
              </a:ext>
            </a:extLst>
          </p:cNvPr>
          <p:cNvSpPr>
            <a:spLocks noGrp="1"/>
          </p:cNvSpPr>
          <p:nvPr>
            <p:ph idx="1"/>
          </p:nvPr>
        </p:nvSpPr>
        <p:spPr/>
        <p:txBody>
          <a:bodyPr/>
          <a:lstStyle/>
          <a:p>
            <a:pPr eaLnBrk="1" hangingPunct="1"/>
            <a:r>
              <a:rPr lang="en-US" altLang="en-US"/>
              <a:t>Evidence storage containers are also known as evidence lockers</a:t>
            </a:r>
          </a:p>
          <a:p>
            <a:pPr lvl="1" eaLnBrk="1" hangingPunct="1"/>
            <a:r>
              <a:rPr lang="en-US" altLang="en-US"/>
              <a:t>They must be secure so that no unauthorized person can easily access your evidence</a:t>
            </a:r>
          </a:p>
          <a:p>
            <a:pPr eaLnBrk="1" hangingPunct="1">
              <a:lnSpc>
                <a:spcPct val="90000"/>
              </a:lnSpc>
            </a:pPr>
            <a:r>
              <a:rPr lang="en-US" altLang="en-US"/>
              <a:t>Recommendations for securing storage containers are as follows:</a:t>
            </a:r>
          </a:p>
          <a:p>
            <a:pPr lvl="1" eaLnBrk="1" hangingPunct="1">
              <a:lnSpc>
                <a:spcPct val="90000"/>
              </a:lnSpc>
            </a:pPr>
            <a:r>
              <a:rPr lang="en-US" altLang="en-US"/>
              <a:t>Locate them in a restricted area </a:t>
            </a:r>
          </a:p>
          <a:p>
            <a:pPr lvl="1" eaLnBrk="1" hangingPunct="1">
              <a:lnSpc>
                <a:spcPct val="90000"/>
              </a:lnSpc>
            </a:pPr>
            <a:r>
              <a:rPr lang="en-US" altLang="en-US"/>
              <a:t>Limit the number of authorized people who access the container</a:t>
            </a:r>
          </a:p>
          <a:p>
            <a:pPr lvl="1" eaLnBrk="1" hangingPunct="1">
              <a:lnSpc>
                <a:spcPct val="90000"/>
              </a:lnSpc>
            </a:pPr>
            <a:r>
              <a:rPr lang="en-US" altLang="en-US"/>
              <a:t>Maintain records on who is authorized to access each container</a:t>
            </a:r>
          </a:p>
          <a:p>
            <a:pPr lvl="1" eaLnBrk="1" hangingPunct="1">
              <a:lnSpc>
                <a:spcPct val="90000"/>
              </a:lnSpc>
            </a:pPr>
            <a:r>
              <a:rPr lang="en-US" altLang="en-US"/>
              <a:t>Containers should remain locked when not in use</a:t>
            </a:r>
          </a:p>
          <a:p>
            <a:endParaRPr lang="en-US"/>
          </a:p>
        </p:txBody>
      </p:sp>
    </p:spTree>
    <p:extLst>
      <p:ext uri="{BB962C8B-B14F-4D97-AF65-F5344CB8AC3E}">
        <p14:creationId val="3137720560"/>
      </p:ext>
    </p:extLst>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66E1098-2ADD-8D8A-AFBB-1EF431680662}"/>
              </a:ext>
            </a:extLst>
          </p:cNvPr>
          <p:cNvSpPr>
            <a:spLocks noGrp="1"/>
          </p:cNvSpPr>
          <p:nvPr>
            <p:ph type="title"/>
          </p:nvPr>
        </p:nvSpPr>
        <p:spPr/>
        <p:txBody>
          <a:bodyPr/>
          <a:lstStyle/>
          <a:p>
            <a:r>
              <a:rPr lang="en-US"/>
              <a:t>Evidence Storage Containers (2 of 2)</a:t>
            </a:r>
          </a:p>
        </p:txBody>
      </p:sp>
      <p:sp>
        <p:nvSpPr>
          <p:cNvPr id="2" name="Content Placeholder 1">
            <a:extLst>
              <a:ext uri="{FF2B5EF4-FFF2-40B4-BE49-F238E27FC236}">
                <a16:creationId xmlns:a16="http://schemas.microsoft.com/office/drawing/2014/main" id="{EDEBCA39-DBA8-0BA5-B663-FA51FD431993}"/>
              </a:ext>
            </a:extLst>
          </p:cNvPr>
          <p:cNvSpPr>
            <a:spLocks noGrp="1"/>
          </p:cNvSpPr>
          <p:nvPr>
            <p:ph idx="1"/>
          </p:nvPr>
        </p:nvSpPr>
        <p:spPr/>
        <p:txBody>
          <a:bodyPr/>
          <a:lstStyle/>
          <a:p>
            <a:pPr eaLnBrk="1" hangingPunct="1"/>
            <a:r>
              <a:rPr lang="en-US" altLang="en-US"/>
              <a:t>The container should be made of steel with an internal cabinet lock or external padlock</a:t>
            </a:r>
          </a:p>
          <a:p>
            <a:pPr eaLnBrk="1" hangingPunct="1"/>
            <a:r>
              <a:rPr lang="en-US" altLang="en-US"/>
              <a:t>If possible, purchase a media safe</a:t>
            </a:r>
          </a:p>
          <a:p>
            <a:pPr eaLnBrk="1" hangingPunct="1"/>
            <a:r>
              <a:rPr lang="en-US" altLang="en-US"/>
              <a:t>When possible, build an evidence storage room in your lab</a:t>
            </a:r>
          </a:p>
          <a:p>
            <a:pPr eaLnBrk="1" hangingPunct="1"/>
            <a:r>
              <a:rPr lang="en-US" altLang="en-US"/>
              <a:t>Maintain an evidence log listing every time an evidence container is opened and closed</a:t>
            </a:r>
          </a:p>
          <a:p>
            <a:endParaRPr lang="en-US"/>
          </a:p>
        </p:txBody>
      </p:sp>
    </p:spTree>
    <p:extLst>
      <p:ext uri="{BB962C8B-B14F-4D97-AF65-F5344CB8AC3E}">
        <p14:creationId val="3020326247"/>
      </p:ext>
    </p:extLst>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9B8324C-9D25-7E12-E438-2BC41F7BCC0E}"/>
              </a:ext>
            </a:extLst>
          </p:cNvPr>
          <p:cNvSpPr>
            <a:spLocks noGrp="1"/>
          </p:cNvSpPr>
          <p:nvPr>
            <p:ph type="title"/>
          </p:nvPr>
        </p:nvSpPr>
        <p:spPr/>
        <p:txBody>
          <a:bodyPr/>
          <a:lstStyle/>
          <a:p>
            <a:r>
              <a:rPr lang="en-US"/>
              <a:t>Facility Maintenance</a:t>
            </a:r>
          </a:p>
        </p:txBody>
      </p:sp>
      <p:sp>
        <p:nvSpPr>
          <p:cNvPr id="2" name="Content Placeholder 1">
            <a:extLst>
              <a:ext uri="{FF2B5EF4-FFF2-40B4-BE49-F238E27FC236}">
                <a16:creationId xmlns:a16="http://schemas.microsoft.com/office/drawing/2014/main" id="{DF26CC64-4452-0486-AF13-C3226953281C}"/>
              </a:ext>
            </a:extLst>
          </p:cNvPr>
          <p:cNvSpPr>
            <a:spLocks noGrp="1"/>
          </p:cNvSpPr>
          <p:nvPr>
            <p:ph idx="1"/>
          </p:nvPr>
        </p:nvSpPr>
        <p:spPr/>
        <p:txBody>
          <a:bodyPr/>
          <a:lstStyle/>
          <a:p>
            <a:pPr eaLnBrk="1" hangingPunct="1">
              <a:lnSpc>
                <a:spcPct val="80000"/>
              </a:lnSpc>
            </a:pPr>
            <a:r>
              <a:rPr lang="en-US" altLang="en-US"/>
              <a:t>Immediately repair physical damages</a:t>
            </a:r>
          </a:p>
          <a:p>
            <a:pPr eaLnBrk="1" hangingPunct="1">
              <a:lnSpc>
                <a:spcPct val="80000"/>
              </a:lnSpc>
            </a:pPr>
            <a:r>
              <a:rPr lang="en-US" altLang="en-US"/>
              <a:t>Escort cleaning crews as they work</a:t>
            </a:r>
          </a:p>
          <a:p>
            <a:pPr eaLnBrk="1" hangingPunct="1">
              <a:lnSpc>
                <a:spcPct val="80000"/>
              </a:lnSpc>
            </a:pPr>
            <a:r>
              <a:rPr lang="en-US" altLang="en-US"/>
              <a:t>Minimize the risk of static electricity by using antistatic pads </a:t>
            </a:r>
          </a:p>
          <a:p>
            <a:pPr lvl="1" eaLnBrk="1" hangingPunct="1">
              <a:lnSpc>
                <a:spcPct val="80000"/>
              </a:lnSpc>
            </a:pPr>
            <a:r>
              <a:rPr lang="en-US" altLang="en-US"/>
              <a:t>Clean floor and carpets</a:t>
            </a:r>
          </a:p>
          <a:p>
            <a:pPr eaLnBrk="1" hangingPunct="1">
              <a:lnSpc>
                <a:spcPct val="80000"/>
              </a:lnSpc>
            </a:pPr>
            <a:r>
              <a:rPr lang="en-US" altLang="en-US"/>
              <a:t>Maintain two separate trash containers</a:t>
            </a:r>
          </a:p>
          <a:p>
            <a:pPr lvl="1" eaLnBrk="1" hangingPunct="1">
              <a:lnSpc>
                <a:spcPct val="80000"/>
              </a:lnSpc>
            </a:pPr>
            <a:r>
              <a:rPr lang="en-US" altLang="en-US"/>
              <a:t>Materials unrelated to an investigation</a:t>
            </a:r>
          </a:p>
          <a:p>
            <a:pPr lvl="1" eaLnBrk="1" hangingPunct="1">
              <a:lnSpc>
                <a:spcPct val="80000"/>
              </a:lnSpc>
            </a:pPr>
            <a:r>
              <a:rPr lang="en-US" altLang="en-US"/>
              <a:t>Sensitive materials</a:t>
            </a:r>
          </a:p>
          <a:p>
            <a:pPr eaLnBrk="1" hangingPunct="1">
              <a:lnSpc>
                <a:spcPct val="80000"/>
              </a:lnSpc>
            </a:pPr>
            <a:r>
              <a:rPr lang="en-US" altLang="en-US"/>
              <a:t>When possible, hire specialized companies for disposing sensitive materials</a:t>
            </a:r>
          </a:p>
          <a:p>
            <a:endParaRPr lang="en-US"/>
          </a:p>
        </p:txBody>
      </p:sp>
    </p:spTree>
    <p:extLst>
      <p:ext uri="{BB962C8B-B14F-4D97-AF65-F5344CB8AC3E}">
        <p14:creationId val="2637975946"/>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Module Objectives</a:t>
            </a:r>
            <a:endParaRPr lang="en-US" sz="4000" b="0" u="none" strike="noStrike">
              <a:solidFill>
                <a:schemeClr val="dk1"/>
              </a:solidFill>
              <a:effectLst/>
              <a:uFillTx/>
              <a:latin typeface="Calibri"/>
            </a:endParaRPr>
          </a:p>
        </p:txBody>
      </p:sp>
      <p:sp>
        <p:nvSpPr>
          <p:cNvPr id="126"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By the end of this module, you should be able to:</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601"/>
              </a:spcAft>
              <a:buClr>
                <a:srgbClr val="282F7C"/>
              </a:buClr>
              <a:buFont typeface="Arial"/>
              <a:buChar char="•"/>
              <a:tabLst>
                <a:tab pos="0"/>
              </a:tabLst>
            </a:pPr>
            <a:r>
              <a:rPr lang="en-US" sz="2400" b="0" u="none" strike="noStrike">
                <a:solidFill>
                  <a:schemeClr val="dk1"/>
                </a:solidFill>
                <a:effectLst/>
                <a:uFillTx/>
                <a:latin typeface="Work Sans"/>
              </a:rPr>
              <a:t>Describe Linux file structures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601"/>
              </a:spcAft>
              <a:buClr>
                <a:srgbClr val="282F7C"/>
              </a:buClr>
              <a:buFont typeface="Arial"/>
              <a:buChar char="•"/>
              <a:tabLst>
                <a:tab pos="0"/>
              </a:tabLst>
            </a:pPr>
            <a:r>
              <a:rPr lang="en-US" sz="2400" b="0" u="none" strike="noStrike">
                <a:solidFill>
                  <a:schemeClr val="dk1"/>
                </a:solidFill>
                <a:effectLst/>
                <a:uFillTx/>
                <a:latin typeface="Work Sans"/>
              </a:rPr>
              <a:t>Describe Macintosh file structures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601"/>
              </a:spcAft>
              <a:buClr>
                <a:srgbClr val="282F7C"/>
              </a:buClr>
              <a:buFont typeface="Arial"/>
              <a:buChar char="•"/>
              <a:tabLst>
                <a:tab pos="0"/>
              </a:tabLst>
            </a:pPr>
            <a:r>
              <a:rPr lang="en-US" sz="2400" b="0" u="none" strike="noStrike">
                <a:solidFill>
                  <a:schemeClr val="dk1"/>
                </a:solidFill>
                <a:effectLst/>
                <a:uFillTx/>
                <a:latin typeface="Work Sans"/>
              </a:rPr>
              <a:t>Use Linux forensics tools</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endParaRPr lang="en-US" sz="2400" b="0" u="none" strike="noStrike">
              <a:solidFill>
                <a:schemeClr val="dk1"/>
              </a:solidFill>
              <a:effectLst/>
              <a:uFillTx/>
              <a:latin typeface="Work Sans"/>
            </a:endParaRP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(3 of 8)</a:t>
            </a:r>
            <a:endParaRPr lang="en-US" sz="4000" b="0" u="none" strike="noStrike">
              <a:solidFill>
                <a:schemeClr val="dk1"/>
              </a:solidFill>
              <a:effectLst/>
              <a:uFillTx/>
              <a:latin typeface="Calibri"/>
            </a:endParaRPr>
          </a:p>
        </p:txBody>
      </p:sp>
      <p:sp>
        <p:nvSpPr>
          <p:cNvPr id="166"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 volume is any storage medium used to store files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can be all or part of the storage media for hard disks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Volumes have allocation and logical blocks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logical block </a:t>
            </a:r>
            <a:r>
              <a:rPr lang="en-US" sz="2400" b="0" u="none" strike="noStrike">
                <a:solidFill>
                  <a:schemeClr val="dk1"/>
                </a:solidFill>
                <a:effectLst/>
                <a:uFillTx/>
                <a:latin typeface="Work Sans"/>
              </a:rPr>
              <a:t>is a fundamental unit of storage that can hold up to 512 bytes of data (if file size is 11 bytes it will occupy 512 byte on a disk)</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An </a:t>
            </a:r>
            <a:r>
              <a:rPr lang="en-US" sz="2400" b="1" u="none" strike="noStrike">
                <a:solidFill>
                  <a:schemeClr val="dk1"/>
                </a:solidFill>
                <a:effectLst/>
                <a:uFillTx/>
                <a:latin typeface="Work Sans"/>
              </a:rPr>
              <a:t>allocation block </a:t>
            </a:r>
            <a:r>
              <a:rPr lang="en-US" sz="2400" b="0" u="none" strike="noStrike">
                <a:solidFill>
                  <a:schemeClr val="dk1"/>
                </a:solidFill>
                <a:effectLst/>
                <a:uFillTx/>
                <a:latin typeface="Work Sans"/>
              </a:rPr>
              <a:t>is a group of consecutive logical blocks</a:t>
            </a:r>
            <a:endParaRPr lang="en-US" sz="2400" b="0" u="none" strike="noStrike">
              <a:solidFill>
                <a:schemeClr val="dk1"/>
              </a:solidFill>
              <a:effectLst/>
              <a:uFillTx/>
              <a:latin typeface="Work Sans"/>
            </a:endParaRPr>
          </a:p>
          <a:p>
            <a:pPr marL="457200" indent="0" defTabSz="914400">
              <a:lnSpc>
                <a:spcPct val="100000"/>
              </a:lnSpc>
              <a:spcBef>
                <a:spcPts val="499"/>
              </a:spcBef>
              <a:spcAft>
                <a:spcPts val="799"/>
              </a:spcAft>
              <a:buNone/>
              <a:tabLst>
                <a:tab pos="0"/>
              </a:tabLst>
            </a:pPr>
            <a:endParaRPr lang="en-US" sz="2400" b="0" u="none" strike="noStrike">
              <a:solidFill>
                <a:schemeClr val="dk1"/>
              </a:solidFill>
              <a:effectLst/>
              <a:uFillTx/>
              <a:latin typeface="Work Sans"/>
            </a:endParaRPr>
          </a:p>
        </p:txBody>
      </p:sp>
    </p:spTree>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C7EE38E-DDB6-F549-C9FF-12E148609069}"/>
              </a:ext>
            </a:extLst>
          </p:cNvPr>
          <p:cNvSpPr>
            <a:spLocks noGrp="1"/>
          </p:cNvSpPr>
          <p:nvPr>
            <p:ph type="title"/>
          </p:nvPr>
        </p:nvSpPr>
        <p:spPr/>
        <p:txBody>
          <a:bodyPr/>
          <a:lstStyle/>
          <a:p>
            <a:r>
              <a:rPr lang="en-US"/>
              <a:t>Auditing a Digital Forensics Lab</a:t>
            </a:r>
          </a:p>
        </p:txBody>
      </p:sp>
      <p:sp>
        <p:nvSpPr>
          <p:cNvPr id="2" name="Content Placeholder 1">
            <a:extLst>
              <a:ext uri="{FF2B5EF4-FFF2-40B4-BE49-F238E27FC236}">
                <a16:creationId xmlns:a16="http://schemas.microsoft.com/office/drawing/2014/main" id="{ADDFC8DE-D33A-5FED-B933-77C34655EEE8}"/>
              </a:ext>
            </a:extLst>
          </p:cNvPr>
          <p:cNvSpPr>
            <a:spLocks noGrp="1"/>
          </p:cNvSpPr>
          <p:nvPr>
            <p:ph idx="1"/>
          </p:nvPr>
        </p:nvSpPr>
        <p:spPr>
          <a:xfrm>
            <a:off x="476843" y="1707395"/>
            <a:ext cx="11241915" cy="4351338"/>
          </a:xfrm>
        </p:spPr>
        <p:txBody>
          <a:bodyPr/>
          <a:lstStyle/>
          <a:p>
            <a:pPr eaLnBrk="1" hangingPunct="1"/>
            <a:r>
              <a:rPr lang="en-US" altLang="en-US"/>
              <a:t>Auditing ensures proper enforcing of policies</a:t>
            </a:r>
          </a:p>
          <a:p>
            <a:pPr eaLnBrk="1" hangingPunct="1"/>
            <a:r>
              <a:rPr lang="en-US" altLang="en-US"/>
              <a:t>Audits should include inspecting the following facility components and practices:</a:t>
            </a:r>
          </a:p>
          <a:p>
            <a:pPr lvl="1" eaLnBrk="1" hangingPunct="1"/>
            <a:r>
              <a:rPr lang="en-US" altLang="en-US"/>
              <a:t>Ceiling, floor, roof, and exterior walls of the lab</a:t>
            </a:r>
          </a:p>
          <a:p>
            <a:pPr lvl="1" eaLnBrk="1" hangingPunct="1"/>
            <a:r>
              <a:rPr lang="en-US" altLang="en-US"/>
              <a:t>Doors and locks</a:t>
            </a:r>
          </a:p>
          <a:p>
            <a:pPr lvl="1" eaLnBrk="1" hangingPunct="1"/>
            <a:r>
              <a:rPr lang="en-US" altLang="en-US"/>
              <a:t>Visitor logs</a:t>
            </a:r>
          </a:p>
          <a:p>
            <a:pPr lvl="1" eaLnBrk="1" hangingPunct="1"/>
            <a:r>
              <a:rPr lang="en-US" altLang="en-US"/>
              <a:t>Evidence container logs</a:t>
            </a:r>
          </a:p>
          <a:p>
            <a:pPr lvl="1" eaLnBrk="1" hangingPunct="1"/>
            <a:r>
              <a:rPr lang="en-US" altLang="en-US"/>
              <a:t>At the end of every workday, secure any evidence that’s not being processed in a forensic workstation</a:t>
            </a:r>
          </a:p>
        </p:txBody>
      </p:sp>
    </p:spTree>
    <p:extLst>
      <p:ext uri="{BB962C8B-B14F-4D97-AF65-F5344CB8AC3E}">
        <p14:creationId val="3396837116"/>
      </p:ext>
    </p:extLst>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96027D1B-0100-810D-352B-60CF9B8DC87E}"/>
              </a:ext>
            </a:extLst>
          </p:cNvPr>
          <p:cNvSpPr>
            <a:spLocks noGrp="1"/>
          </p:cNvSpPr>
          <p:nvPr>
            <p:ph type="title"/>
          </p:nvPr>
        </p:nvSpPr>
        <p:spPr/>
        <p:txBody>
          <a:bodyPr/>
          <a:lstStyle/>
          <a:p>
            <a:r>
              <a:rPr lang="en-US"/>
              <a:t>Floor Plans for Digital Forensics Labs (1 of 4)</a:t>
            </a:r>
          </a:p>
        </p:txBody>
      </p:sp>
      <p:sp>
        <p:nvSpPr>
          <p:cNvPr id="2" name="Content Placeholder 1">
            <a:extLst>
              <a:ext uri="{FF2B5EF4-FFF2-40B4-BE49-F238E27FC236}">
                <a16:creationId xmlns:a16="http://schemas.microsoft.com/office/drawing/2014/main" id="{78C625CC-C268-0AFA-E43F-DFD7F51565AD}"/>
              </a:ext>
            </a:extLst>
          </p:cNvPr>
          <p:cNvSpPr>
            <a:spLocks noGrp="1"/>
          </p:cNvSpPr>
          <p:nvPr>
            <p:ph idx="1"/>
          </p:nvPr>
        </p:nvSpPr>
        <p:spPr/>
        <p:txBody>
          <a:bodyPr/>
          <a:lstStyle/>
          <a:p>
            <a:r>
              <a:rPr lang="en-US"/>
              <a:t>How you configure the work area will depend on the following:</a:t>
            </a:r>
          </a:p>
          <a:p>
            <a:pPr lvl="1"/>
            <a:r>
              <a:rPr lang="en-US"/>
              <a:t>Your budget</a:t>
            </a:r>
          </a:p>
          <a:p>
            <a:pPr lvl="1"/>
            <a:r>
              <a:rPr lang="en-US"/>
              <a:t>The amount of available floor space</a:t>
            </a:r>
          </a:p>
          <a:p>
            <a:pPr lvl="1"/>
            <a:r>
              <a:rPr lang="en-US"/>
              <a:t>The number of computers you assign to each computing investigator</a:t>
            </a:r>
          </a:p>
          <a:p>
            <a:r>
              <a:rPr lang="en-US"/>
              <a:t>An ideal configuration will have:</a:t>
            </a:r>
          </a:p>
          <a:p>
            <a:pPr lvl="1"/>
            <a:r>
              <a:rPr lang="en-US"/>
              <a:t>Two forensic workstations plus one non-forensic workstation with Internet access</a:t>
            </a:r>
          </a:p>
          <a:p>
            <a:endParaRPr lang="en-US"/>
          </a:p>
        </p:txBody>
      </p:sp>
    </p:spTree>
    <p:extLst>
      <p:ext uri="{BB962C8B-B14F-4D97-AF65-F5344CB8AC3E}">
        <p14:creationId val="687512289"/>
      </p:ext>
    </p:extLst>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Floor Plans for Digital Forensics Labs (2 of 4)</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3-2</a:t>
            </a:r>
            <a:r>
              <a:rPr lang="en-US" sz="2400">
                <a:latin typeface="Work Sans" pitchFamily="2" charset="0"/>
              </a:rPr>
              <a:t>  Small or home-based lab</a:t>
            </a:r>
            <a:endParaRPr lang="en-US" altLang="en-US" sz="2400">
              <a:latin typeface="+mj-lt"/>
            </a:endParaRPr>
          </a:p>
          <a:p>
            <a:endParaRPr lang="en-US" sz="2400">
              <a:latin typeface="Work Sans" pitchFamily="2" charset="0"/>
            </a:endParaRPr>
          </a:p>
        </p:txBody>
      </p:sp>
      <p:pic>
        <p:nvPicPr>
          <p:cNvPr id="4" name="Picture 3" descr="A layout of small or home-based lab is depicted. A rectangular area is marked with two cabinets on the left corner, a bench with few devices beside one cabinet and on the opposite the internet and intranet P C and Forensic P C are one beside the other.">
            <a:extLst>
              <a:ext uri="{FF2B5EF4-FFF2-40B4-BE49-F238E27FC236}">
                <a16:creationId xmlns:a16="http://schemas.microsoft.com/office/drawing/2014/main" id="{1DA5AD9B-8543-2B57-0029-A629D656ED7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6718" y="2127010"/>
            <a:ext cx="5484022" cy="2696311"/>
          </a:xfrm>
          <a:prstGeom prst="rect">
            <a:avLst/>
          </a:prstGeom>
        </p:spPr>
      </p:pic>
    </p:spTree>
    <p:extLst>
      <p:ext uri="{BB962C8B-B14F-4D97-AF65-F5344CB8AC3E}">
        <p14:creationId val="2895723522"/>
      </p:ext>
    </p:extLst>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Floor Plans for Digital Forensics Labs (3 of 4)</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3-3</a:t>
            </a:r>
            <a:r>
              <a:rPr lang="en-US" sz="2400">
                <a:latin typeface="Work Sans" pitchFamily="2" charset="0"/>
              </a:rPr>
              <a:t>  Mid-size digital forensics lab</a:t>
            </a:r>
            <a:endParaRPr lang="en-US" altLang="en-US" sz="2400">
              <a:latin typeface="+mj-lt"/>
            </a:endParaRPr>
          </a:p>
          <a:p>
            <a:endParaRPr lang="en-US" sz="2400">
              <a:latin typeface="Work Sans" pitchFamily="2" charset="0"/>
            </a:endParaRPr>
          </a:p>
        </p:txBody>
      </p:sp>
      <p:pic>
        <p:nvPicPr>
          <p:cNvPr id="6" name="Picture 5" descr="A layout of mid-size digital forensic lab is depicted. A rectangular area is marked with two cabinets on the top right corner, a workbench bench is to the left of cabinets with exit on the left end. In the bottom line, four forensic workstations are one beside the other and the Internet or Intranet P Cs are at the bottom-right corner.">
            <a:extLst>
              <a:ext uri="{FF2B5EF4-FFF2-40B4-BE49-F238E27FC236}">
                <a16:creationId xmlns:a16="http://schemas.microsoft.com/office/drawing/2014/main" id="{F2CE3CDF-5491-3042-0431-5511F21D3CD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9352" y="1822427"/>
            <a:ext cx="5483935" cy="3213146"/>
          </a:xfrm>
          <a:prstGeom prst="rect">
            <a:avLst/>
          </a:prstGeom>
        </p:spPr>
      </p:pic>
    </p:spTree>
    <p:extLst>
      <p:ext uri="{BB962C8B-B14F-4D97-AF65-F5344CB8AC3E}">
        <p14:creationId val="124204329"/>
      </p:ext>
    </p:extLst>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Floor Plans for Digital Forensics Labs (4 of 4)</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3-4</a:t>
            </a:r>
            <a:r>
              <a:rPr lang="en-US" sz="2400">
                <a:latin typeface="Work Sans" pitchFamily="2" charset="0"/>
              </a:rPr>
              <a:t>  Regional digital forensics lab</a:t>
            </a:r>
            <a:endParaRPr lang="en-US" altLang="en-US" sz="2400">
              <a:latin typeface="+mj-lt"/>
            </a:endParaRPr>
          </a:p>
          <a:p>
            <a:endParaRPr lang="en-US" sz="2400">
              <a:latin typeface="Work Sans" pitchFamily="2" charset="0"/>
            </a:endParaRPr>
          </a:p>
        </p:txBody>
      </p:sp>
      <p:pic>
        <p:nvPicPr>
          <p:cNvPr id="4" name="Picture 3" descr="A layout of regional digital forensics lab is depicted. A rectangular area is marked with two perpendicularly placed workbenches on the top-left corner, an evidence room with three cabinets on the bottom-left corner, three pairs of forensic workstations are at the top-line, internet and intranet P Cs are at the right corner, the library and offices are at the bottom line and the conference table is at the center.">
            <a:extLst>
              <a:ext uri="{FF2B5EF4-FFF2-40B4-BE49-F238E27FC236}">
                <a16:creationId xmlns:a16="http://schemas.microsoft.com/office/drawing/2014/main" id="{0A4B9AC9-5038-4FA6-3FCD-22A46C6232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0" y="1905506"/>
            <a:ext cx="4648200" cy="3188208"/>
          </a:xfrm>
          <a:prstGeom prst="rect">
            <a:avLst/>
          </a:prstGeom>
        </p:spPr>
      </p:pic>
    </p:spTree>
    <p:extLst>
      <p:ext uri="{BB962C8B-B14F-4D97-AF65-F5344CB8AC3E}">
        <p14:creationId val="4057464902"/>
      </p:ext>
    </p:extLst>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8B1D55A-C955-5E16-C6E6-1DD8B27401D1}"/>
              </a:ext>
            </a:extLst>
          </p:cNvPr>
          <p:cNvSpPr>
            <a:spLocks noGrp="1"/>
          </p:cNvSpPr>
          <p:nvPr>
            <p:ph type="title"/>
          </p:nvPr>
        </p:nvSpPr>
        <p:spPr/>
        <p:txBody>
          <a:bodyPr/>
          <a:lstStyle/>
          <a:p>
            <a:r>
              <a:rPr lang="en-US"/>
              <a:t>Selecting Workstations for a Lab</a:t>
            </a:r>
          </a:p>
        </p:txBody>
      </p:sp>
      <p:sp>
        <p:nvSpPr>
          <p:cNvPr id="2" name="Content Placeholder 1">
            <a:extLst>
              <a:ext uri="{FF2B5EF4-FFF2-40B4-BE49-F238E27FC236}">
                <a16:creationId xmlns:a16="http://schemas.microsoft.com/office/drawing/2014/main" id="{32123178-6EA8-3BC1-3F08-C98ADF6DDC5A}"/>
              </a:ext>
            </a:extLst>
          </p:cNvPr>
          <p:cNvSpPr>
            <a:spLocks noGrp="1"/>
          </p:cNvSpPr>
          <p:nvPr>
            <p:ph idx="1"/>
          </p:nvPr>
        </p:nvSpPr>
        <p:spPr/>
        <p:txBody>
          <a:bodyPr/>
          <a:lstStyle/>
          <a:p>
            <a:pPr eaLnBrk="1" hangingPunct="1">
              <a:lnSpc>
                <a:spcPct val="90000"/>
              </a:lnSpc>
            </a:pPr>
            <a:r>
              <a:rPr lang="en-US" altLang="en-US"/>
              <a:t>Police labs have the most diverse set of requirements for digital investigation tools</a:t>
            </a:r>
          </a:p>
          <a:p>
            <a:pPr lvl="1" eaLnBrk="1" hangingPunct="1">
              <a:lnSpc>
                <a:spcPct val="90000"/>
              </a:lnSpc>
            </a:pPr>
            <a:r>
              <a:rPr lang="en-US" altLang="en-US"/>
              <a:t>A lab might need legacy systems and software to match what’s used in the community</a:t>
            </a:r>
          </a:p>
          <a:p>
            <a:pPr eaLnBrk="1" hangingPunct="1">
              <a:lnSpc>
                <a:spcPct val="90000"/>
              </a:lnSpc>
            </a:pPr>
            <a:r>
              <a:rPr lang="en-US" altLang="en-US"/>
              <a:t>A small lab might have one multipurpose forensic workstation with one or two basic workstations or high-end laptops</a:t>
            </a:r>
          </a:p>
          <a:p>
            <a:pPr eaLnBrk="1" hangingPunct="1">
              <a:lnSpc>
                <a:spcPct val="90000"/>
              </a:lnSpc>
            </a:pPr>
            <a:r>
              <a:rPr lang="en-US" altLang="en-US"/>
              <a:t>You can now use a laptop PC with USB 3.0/4.0 SATA, or SSD hard disks to create a lightweight, mobile forensic workstation</a:t>
            </a:r>
          </a:p>
          <a:p>
            <a:endParaRPr lang="en-US"/>
          </a:p>
        </p:txBody>
      </p:sp>
    </p:spTree>
    <p:extLst>
      <p:ext uri="{BB962C8B-B14F-4D97-AF65-F5344CB8AC3E}">
        <p14:creationId val="3216200660"/>
      </p:ext>
    </p:extLst>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8B1D55A-C955-5E16-C6E6-1DD8B27401D1}"/>
              </a:ext>
            </a:extLst>
          </p:cNvPr>
          <p:cNvSpPr>
            <a:spLocks noGrp="1"/>
          </p:cNvSpPr>
          <p:nvPr>
            <p:ph type="title"/>
          </p:nvPr>
        </p:nvSpPr>
        <p:spPr/>
        <p:txBody>
          <a:bodyPr/>
          <a:lstStyle/>
          <a:p>
            <a:r>
              <a:rPr lang="en-US"/>
              <a:t>Selecting Workstations for Private-Sector Labs</a:t>
            </a:r>
          </a:p>
        </p:txBody>
      </p:sp>
      <p:sp>
        <p:nvSpPr>
          <p:cNvPr id="2" name="Content Placeholder 1">
            <a:extLst>
              <a:ext uri="{FF2B5EF4-FFF2-40B4-BE49-F238E27FC236}">
                <a16:creationId xmlns:a16="http://schemas.microsoft.com/office/drawing/2014/main" id="{32123178-6EA8-3BC1-3F08-C98ADF6DDC5A}"/>
              </a:ext>
            </a:extLst>
          </p:cNvPr>
          <p:cNvSpPr>
            <a:spLocks noGrp="1"/>
          </p:cNvSpPr>
          <p:nvPr>
            <p:ph idx="1"/>
          </p:nvPr>
        </p:nvSpPr>
        <p:spPr/>
        <p:txBody>
          <a:bodyPr/>
          <a:lstStyle/>
          <a:p>
            <a:pPr eaLnBrk="1" hangingPunct="1"/>
            <a:r>
              <a:rPr lang="en-US" altLang="en-US"/>
              <a:t>Commercial businesses providing forensics analysis can tailor their services to specific markets</a:t>
            </a:r>
          </a:p>
          <a:p>
            <a:pPr lvl="1"/>
            <a:r>
              <a:rPr lang="en-US" altLang="en-US"/>
              <a:t>Their equipment needs depend on their specialty, if any; for general forensics facilities, a multipurpose workstation is sufficient</a:t>
            </a:r>
          </a:p>
          <a:p>
            <a:pPr eaLnBrk="1" hangingPunct="1"/>
            <a:r>
              <a:rPr lang="en-US" altLang="en-US"/>
              <a:t>For companies doing internal investigations, their forensic workstations will be based on the types of computers they use internally</a:t>
            </a:r>
          </a:p>
          <a:p>
            <a:pPr eaLnBrk="1" hangingPunct="1"/>
            <a:r>
              <a:rPr lang="en-US" altLang="en-US"/>
              <a:t>With some digital forensics programs you can work from a Windows PC and examine both Windows and Mac disk drives</a:t>
            </a:r>
          </a:p>
          <a:p>
            <a:endParaRPr lang="en-US"/>
          </a:p>
        </p:txBody>
      </p:sp>
    </p:spTree>
    <p:extLst>
      <p:ext uri="{BB962C8B-B14F-4D97-AF65-F5344CB8AC3E}">
        <p14:creationId val="2763583692"/>
      </p:ext>
    </p:extLst>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17994A1-ADA2-A2DC-4667-6B8AAD41271C}"/>
              </a:ext>
            </a:extLst>
          </p:cNvPr>
          <p:cNvSpPr>
            <a:spLocks noGrp="1"/>
          </p:cNvSpPr>
          <p:nvPr>
            <p:ph type="title"/>
          </p:nvPr>
        </p:nvSpPr>
        <p:spPr/>
        <p:txBody>
          <a:bodyPr/>
          <a:lstStyle/>
          <a:p>
            <a:r>
              <a:rPr lang="en-US"/>
              <a:t>Stocking Hardware Peripherals (1 of 2)</a:t>
            </a:r>
          </a:p>
        </p:txBody>
      </p:sp>
      <p:sp>
        <p:nvSpPr>
          <p:cNvPr id="2" name="Content Placeholder 1">
            <a:extLst>
              <a:ext uri="{FF2B5EF4-FFF2-40B4-BE49-F238E27FC236}">
                <a16:creationId xmlns:a16="http://schemas.microsoft.com/office/drawing/2014/main" id="{B7DD7711-FDB2-C051-3323-FF206491B84F}"/>
              </a:ext>
            </a:extLst>
          </p:cNvPr>
          <p:cNvSpPr>
            <a:spLocks noGrp="1"/>
          </p:cNvSpPr>
          <p:nvPr>
            <p:ph idx="1"/>
          </p:nvPr>
        </p:nvSpPr>
        <p:spPr/>
        <p:txBody>
          <a:bodyPr/>
          <a:lstStyle/>
          <a:p>
            <a:r>
              <a:rPr lang="en-US"/>
              <a:t>Consider stocking your lab with the following:</a:t>
            </a:r>
          </a:p>
          <a:p>
            <a:pPr lvl="1" eaLnBrk="1" hangingPunct="1">
              <a:lnSpc>
                <a:spcPct val="90000"/>
              </a:lnSpc>
            </a:pPr>
            <a:r>
              <a:rPr lang="en-US" altLang="en-US" sz="2200"/>
              <a:t>Digital camera</a:t>
            </a:r>
          </a:p>
          <a:p>
            <a:pPr lvl="1" eaLnBrk="1" hangingPunct="1">
              <a:lnSpc>
                <a:spcPct val="90000"/>
              </a:lnSpc>
            </a:pPr>
            <a:r>
              <a:rPr lang="en-US" altLang="en-US" sz="2200"/>
              <a:t>Assorted antistatic bags</a:t>
            </a:r>
          </a:p>
          <a:p>
            <a:pPr lvl="1" eaLnBrk="1" hangingPunct="1">
              <a:lnSpc>
                <a:spcPct val="90000"/>
              </a:lnSpc>
            </a:pPr>
            <a:r>
              <a:rPr lang="en-US" altLang="en-US" sz="2200"/>
              <a:t>External CD/DVD drive</a:t>
            </a:r>
          </a:p>
          <a:p>
            <a:pPr lvl="1" eaLnBrk="1" hangingPunct="1">
              <a:lnSpc>
                <a:spcPct val="90000"/>
              </a:lnSpc>
            </a:pPr>
            <a:r>
              <a:rPr lang="en-US" altLang="en-US" sz="2200"/>
              <a:t>IDE cables</a:t>
            </a:r>
          </a:p>
          <a:p>
            <a:pPr lvl="1" eaLnBrk="1" hangingPunct="1">
              <a:lnSpc>
                <a:spcPct val="90000"/>
              </a:lnSpc>
            </a:pPr>
            <a:r>
              <a:rPr lang="en-US" altLang="en-US" sz="2200"/>
              <a:t>Ribbon cables for floppy disks</a:t>
            </a:r>
          </a:p>
          <a:p>
            <a:pPr lvl="1" eaLnBrk="1" hangingPunct="1">
              <a:lnSpc>
                <a:spcPct val="90000"/>
              </a:lnSpc>
            </a:pPr>
            <a:r>
              <a:rPr lang="en-US" altLang="en-US" sz="2200"/>
              <a:t>Extra USB 3.0 or newer cables and SATA cards</a:t>
            </a:r>
          </a:p>
          <a:p>
            <a:pPr lvl="1" eaLnBrk="1" hangingPunct="1">
              <a:lnSpc>
                <a:spcPct val="90000"/>
              </a:lnSpc>
            </a:pPr>
            <a:r>
              <a:rPr lang="en-US" altLang="en-US" sz="2200"/>
              <a:t>SCSI cards</a:t>
            </a:r>
          </a:p>
          <a:p>
            <a:pPr lvl="1" eaLnBrk="1" hangingPunct="1">
              <a:lnSpc>
                <a:spcPct val="90000"/>
              </a:lnSpc>
            </a:pPr>
            <a:r>
              <a:rPr lang="en-US" altLang="en-US" sz="2200"/>
              <a:t>Graphics cards, both PCI and AGP types</a:t>
            </a:r>
            <a:endParaRPr lang="en-US"/>
          </a:p>
        </p:txBody>
      </p:sp>
    </p:spTree>
    <p:extLst>
      <p:ext uri="{BB962C8B-B14F-4D97-AF65-F5344CB8AC3E}">
        <p14:creationId val="3530724009"/>
      </p:ext>
    </p:extLst>
  </p:cSld>
  <p:clrMapOvr>
    <a:masterClrMapping/>
  </p:clrMapOvr>
  <p:transition/>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17994A1-ADA2-A2DC-4667-6B8AAD41271C}"/>
              </a:ext>
            </a:extLst>
          </p:cNvPr>
          <p:cNvSpPr>
            <a:spLocks noGrp="1"/>
          </p:cNvSpPr>
          <p:nvPr>
            <p:ph type="title"/>
          </p:nvPr>
        </p:nvSpPr>
        <p:spPr/>
        <p:txBody>
          <a:bodyPr/>
          <a:lstStyle/>
          <a:p>
            <a:r>
              <a:rPr lang="en-US"/>
              <a:t>Stocking Hardware Peripherals (2 of 2)</a:t>
            </a:r>
          </a:p>
        </p:txBody>
      </p:sp>
      <p:sp>
        <p:nvSpPr>
          <p:cNvPr id="2" name="Content Placeholder 1">
            <a:extLst>
              <a:ext uri="{FF2B5EF4-FFF2-40B4-BE49-F238E27FC236}">
                <a16:creationId xmlns:a16="http://schemas.microsoft.com/office/drawing/2014/main" id="{B7DD7711-FDB2-C051-3323-FF206491B84F}"/>
              </a:ext>
            </a:extLst>
          </p:cNvPr>
          <p:cNvSpPr>
            <a:spLocks noGrp="1"/>
          </p:cNvSpPr>
          <p:nvPr>
            <p:ph idx="1"/>
          </p:nvPr>
        </p:nvSpPr>
        <p:spPr/>
        <p:txBody>
          <a:bodyPr/>
          <a:lstStyle/>
          <a:p>
            <a:r>
              <a:rPr lang="en-US"/>
              <a:t>Consider stocking your lab with the following (continued):</a:t>
            </a:r>
          </a:p>
          <a:p>
            <a:pPr lvl="1" eaLnBrk="1" hangingPunct="1">
              <a:lnSpc>
                <a:spcPct val="90000"/>
              </a:lnSpc>
            </a:pPr>
            <a:r>
              <a:rPr lang="en-US" altLang="en-US" sz="2200"/>
              <a:t>Assorted FireWire and USB adapters</a:t>
            </a:r>
          </a:p>
          <a:p>
            <a:pPr lvl="1" eaLnBrk="1" hangingPunct="1">
              <a:lnSpc>
                <a:spcPct val="90000"/>
              </a:lnSpc>
            </a:pPr>
            <a:r>
              <a:rPr lang="en-US" altLang="en-US" sz="2200"/>
              <a:t>Hard disk drives and USB drives</a:t>
            </a:r>
          </a:p>
          <a:p>
            <a:pPr lvl="1" eaLnBrk="1" hangingPunct="1">
              <a:lnSpc>
                <a:spcPct val="90000"/>
              </a:lnSpc>
            </a:pPr>
            <a:r>
              <a:rPr lang="en-US" altLang="en-US" sz="2200"/>
              <a:t>At least two 2.5-inch Notebook IDE hard drives to standard IDE/ATA or SATA adapter</a:t>
            </a:r>
          </a:p>
          <a:p>
            <a:pPr lvl="1" eaLnBrk="1" hangingPunct="1">
              <a:lnSpc>
                <a:spcPct val="90000"/>
              </a:lnSpc>
            </a:pPr>
            <a:r>
              <a:rPr lang="en-US" altLang="en-US" sz="2200"/>
              <a:t>Computer hand tools</a:t>
            </a:r>
          </a:p>
          <a:p>
            <a:endParaRPr lang="en-US"/>
          </a:p>
        </p:txBody>
      </p:sp>
    </p:spTree>
    <p:extLst>
      <p:ext uri="{BB962C8B-B14F-4D97-AF65-F5344CB8AC3E}">
        <p14:creationId val="3189833479"/>
      </p:ext>
    </p:extLst>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937B3687-B794-9906-8859-CA5C57F0E831}"/>
              </a:ext>
            </a:extLst>
          </p:cNvPr>
          <p:cNvSpPr>
            <a:spLocks noGrp="1"/>
          </p:cNvSpPr>
          <p:nvPr>
            <p:ph type="title"/>
          </p:nvPr>
        </p:nvSpPr>
        <p:spPr/>
        <p:txBody>
          <a:bodyPr/>
          <a:lstStyle/>
          <a:p>
            <a:r>
              <a:rPr lang="en-US"/>
              <a:t>Maintaining Operating Systems and Software Inventories</a:t>
            </a:r>
          </a:p>
        </p:txBody>
      </p:sp>
      <p:sp>
        <p:nvSpPr>
          <p:cNvPr id="2" name="Content Placeholder 1">
            <a:extLst>
              <a:ext uri="{FF2B5EF4-FFF2-40B4-BE49-F238E27FC236}">
                <a16:creationId xmlns:a16="http://schemas.microsoft.com/office/drawing/2014/main" id="{9E971267-34D9-0627-5425-37FDC2D24162}"/>
              </a:ext>
            </a:extLst>
          </p:cNvPr>
          <p:cNvSpPr>
            <a:spLocks noGrp="1"/>
          </p:cNvSpPr>
          <p:nvPr>
            <p:ph idx="1"/>
          </p:nvPr>
        </p:nvSpPr>
        <p:spPr/>
        <p:txBody>
          <a:bodyPr/>
          <a:lstStyle/>
          <a:p>
            <a:pPr eaLnBrk="1" hangingPunct="1"/>
            <a:r>
              <a:rPr lang="en-US" altLang="en-US"/>
              <a:t>Maintain licensed copies of software such as the following:</a:t>
            </a:r>
          </a:p>
          <a:p>
            <a:pPr lvl="1" eaLnBrk="1" hangingPunct="1"/>
            <a:r>
              <a:rPr lang="en-US" altLang="en-US"/>
              <a:t>Microsoft Office (current and older version)</a:t>
            </a:r>
          </a:p>
          <a:p>
            <a:pPr lvl="1" eaLnBrk="1" hangingPunct="1"/>
            <a:r>
              <a:rPr lang="en-US" altLang="en-US"/>
              <a:t>Hexadecimal editor</a:t>
            </a:r>
          </a:p>
          <a:p>
            <a:pPr lvl="1" eaLnBrk="1" hangingPunct="1"/>
            <a:r>
              <a:rPr lang="en-US" altLang="en-US"/>
              <a:t>Programming languages (Visual Studio, Perl, or Python)</a:t>
            </a:r>
          </a:p>
          <a:p>
            <a:pPr lvl="1" eaLnBrk="1" hangingPunct="1"/>
            <a:r>
              <a:rPr lang="en-US" altLang="en-US"/>
              <a:t>Specialized viewers (ACDSee, Thumbsplus, or IrfanView)</a:t>
            </a:r>
          </a:p>
          <a:p>
            <a:pPr lvl="1" eaLnBrk="1" hangingPunct="1"/>
            <a:r>
              <a:rPr lang="en-US" altLang="en-US"/>
              <a:t>WPS Office, and a third-party or open-source office suite</a:t>
            </a:r>
          </a:p>
          <a:p>
            <a:pPr lvl="1" eaLnBrk="1" hangingPunct="1"/>
            <a:r>
              <a:rPr lang="en-US" altLang="en-US"/>
              <a:t>Quicken and QuickBooks accounting applications</a:t>
            </a:r>
            <a:endParaRPr lang="en-US"/>
          </a:p>
        </p:txBody>
      </p:sp>
    </p:spTree>
    <p:extLst>
      <p:ext uri="{BB962C8B-B14F-4D97-AF65-F5344CB8AC3E}">
        <p14:creationId val="4229640732"/>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(4 of 8)</a:t>
            </a:r>
            <a:endParaRPr lang="en-US" sz="4000" b="0" u="none" strike="noStrike">
              <a:solidFill>
                <a:schemeClr val="dk1"/>
              </a:solidFill>
              <a:effectLst/>
              <a:uFillTx/>
              <a:latin typeface="Calibri"/>
            </a:endParaRPr>
          </a:p>
        </p:txBody>
      </p:sp>
      <p:sp>
        <p:nvSpPr>
          <p:cNvPr id="168" name="TextBox 4"/>
          <p:cNvSpPr/>
          <p:nvPr/>
        </p:nvSpPr>
        <p:spPr>
          <a:xfrm>
            <a:off x="7315200" y="1905480"/>
            <a:ext cx="4294080" cy="120060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2400" b="1" u="none" strike="noStrike">
                <a:solidFill>
                  <a:schemeClr val="dk1"/>
                </a:solidFill>
                <a:effectLst/>
                <a:uFillTx/>
                <a:latin typeface="Work Sans"/>
              </a:rPr>
              <a:t>Figure 7-11</a:t>
            </a:r>
            <a:r>
              <a:rPr lang="en-US" sz="2400" b="0" u="none" strike="noStrike">
                <a:solidFill>
                  <a:schemeClr val="dk1"/>
                </a:solidFill>
                <a:effectLst/>
                <a:uFillTx/>
                <a:latin typeface="Work Sans"/>
              </a:rPr>
              <a:t>  Logical and allocation block structures</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69" name="Picture 5" descr="A vertical stack of Mac volume defines the relationship between the logical and allocation blocks. The stack has 13 logical blocks from 0 to 11 and the last logical block reads ellipses denoting n number of blocks. The files allocated are labeled on the left as follows. Logical blocks 0 to 3 as File A, Logical blocks 4 and 5 as File B, and Logical blocks 7 to 10 as File C. The allocated blocks are labeled on the right as follows. Logical blocks 0 to 3 as Allocated Block 0, Logical blocks 4 and 5 as Allocated Block 1, Logical blocks 7 to 10 as Allocated Block 2, and unallocated Blocks are from Logical Block 11. "/>
          <p:cNvPicPr/>
          <p:nvPr/>
        </p:nvPicPr>
        <p:blipFill>
          <a:blip r:embed="rId2"/>
          <a:stretch>
            <a:fillRect/>
          </a:stretch>
        </p:blipFill>
        <p:spPr>
          <a:xfrm>
            <a:off x="2303280" y="1690560"/>
            <a:ext cx="4057560" cy="3241080"/>
          </a:xfrm>
          <a:prstGeom prst="rect">
            <a:avLst/>
          </a:prstGeom>
          <a:noFill/>
          <a:ln w="0">
            <a:noFill/>
          </a:ln>
        </p:spPr>
      </p:pic>
    </p:spTree>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CC78D35-99B2-7686-78F3-D09D904F54F5}"/>
              </a:ext>
            </a:extLst>
          </p:cNvPr>
          <p:cNvSpPr>
            <a:spLocks noGrp="1"/>
          </p:cNvSpPr>
          <p:nvPr>
            <p:ph type="title"/>
          </p:nvPr>
        </p:nvSpPr>
        <p:spPr/>
        <p:txBody>
          <a:bodyPr/>
          <a:lstStyle/>
          <a:p>
            <a:r>
              <a:rPr lang="en-US"/>
              <a:t>Using a Disaster Recovery Plan</a:t>
            </a:r>
          </a:p>
        </p:txBody>
      </p:sp>
      <p:sp>
        <p:nvSpPr>
          <p:cNvPr id="2" name="Content Placeholder 1">
            <a:extLst>
              <a:ext uri="{FF2B5EF4-FFF2-40B4-BE49-F238E27FC236}">
                <a16:creationId xmlns:a16="http://schemas.microsoft.com/office/drawing/2014/main" id="{E73BDD4D-32E9-996A-1B39-282407111AA8}"/>
              </a:ext>
            </a:extLst>
          </p:cNvPr>
          <p:cNvSpPr>
            <a:spLocks noGrp="1"/>
          </p:cNvSpPr>
          <p:nvPr>
            <p:ph idx="1"/>
          </p:nvPr>
        </p:nvSpPr>
        <p:spPr>
          <a:xfrm>
            <a:off x="476843" y="1601620"/>
            <a:ext cx="11241915" cy="4575343"/>
          </a:xfrm>
        </p:spPr>
        <p:txBody>
          <a:bodyPr/>
          <a:lstStyle/>
          <a:p>
            <a:pPr eaLnBrk="1" hangingPunct="1"/>
            <a:r>
              <a:rPr lang="en-US" altLang="en-US"/>
              <a:t>A disaster recovery plan ensures that you can restore your workstation and investigation files to their original condition</a:t>
            </a:r>
          </a:p>
          <a:p>
            <a:pPr lvl="1"/>
            <a:r>
              <a:rPr lang="en-US" altLang="en-US"/>
              <a:t>Includes backup tools such as Paragon Backup &amp; Recovery</a:t>
            </a:r>
          </a:p>
          <a:p>
            <a:r>
              <a:rPr lang="en-US" altLang="en-US"/>
              <a:t>Keep track of software and hardware upgrades (</a:t>
            </a:r>
            <a:r>
              <a:rPr kumimoji="0" lang="en-US" altLang="en-US" b="0" i="0" u="none" strike="noStrike" cap="none" normalizeH="0" baseline="0" err="1">
                <a:ln>
                  <a:noFill/>
                </a:ln>
                <a:solidFill>
                  <a:schemeClr val="tx1"/>
                </a:solidFill>
                <a:effectLst/>
                <a:latin typeface="Arial" pitchFamily="34" charset="0"/>
              </a:rPr>
              <a:t>Belarc Advisor is a tool that inventories a workstation's apps, hardware, and system configurations)</a:t>
            </a:r>
            <a:endParaRPr lang="en-US" altLang="en-US"/>
          </a:p>
          <a:p>
            <a:pPr eaLnBrk="1" hangingPunct="1"/>
            <a:r>
              <a:rPr lang="en-US" altLang="en-US"/>
              <a:t>For labs using high-end RAID servers or a private cloud:</a:t>
            </a:r>
          </a:p>
          <a:p>
            <a:pPr lvl="1" eaLnBrk="1" hangingPunct="1"/>
            <a:r>
              <a:rPr lang="en-US" altLang="en-US"/>
              <a:t>You must consider methods for restoring large data sets</a:t>
            </a:r>
          </a:p>
          <a:p>
            <a:pPr lvl="1" eaLnBrk="1" hangingPunct="1"/>
            <a:r>
              <a:rPr lang="en-US" altLang="en-US"/>
              <a:t>Large servers must have adequate data backup systems in case of a major failure of more than one drive</a:t>
            </a:r>
          </a:p>
          <a:p>
            <a:endParaRPr lang="en-US"/>
          </a:p>
        </p:txBody>
      </p:sp>
    </p:spTree>
    <p:extLst>
      <p:ext uri="{BB962C8B-B14F-4D97-AF65-F5344CB8AC3E}">
        <p14:creationId val="3427104294"/>
      </p:ext>
    </p:extLst>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C37E0269-043B-F48B-1AFB-4654974400F3}"/>
              </a:ext>
            </a:extLst>
          </p:cNvPr>
          <p:cNvSpPr>
            <a:spLocks noGrp="1"/>
          </p:cNvSpPr>
          <p:nvPr>
            <p:ph type="title"/>
          </p:nvPr>
        </p:nvSpPr>
        <p:spPr/>
        <p:txBody>
          <a:bodyPr/>
          <a:lstStyle/>
          <a:p>
            <a:r>
              <a:rPr lang="en-US"/>
              <a:t>Planning for Equipment Upgrades</a:t>
            </a:r>
          </a:p>
        </p:txBody>
      </p:sp>
      <p:sp>
        <p:nvSpPr>
          <p:cNvPr id="2" name="Content Placeholder 1">
            <a:extLst>
              <a:ext uri="{FF2B5EF4-FFF2-40B4-BE49-F238E27FC236}">
                <a16:creationId xmlns:a16="http://schemas.microsoft.com/office/drawing/2014/main" id="{CBF0D8A1-08F2-3844-C9F8-8BAAF2274E79}"/>
              </a:ext>
            </a:extLst>
          </p:cNvPr>
          <p:cNvSpPr>
            <a:spLocks noGrp="1"/>
          </p:cNvSpPr>
          <p:nvPr>
            <p:ph idx="1"/>
          </p:nvPr>
        </p:nvSpPr>
        <p:spPr/>
        <p:txBody>
          <a:bodyPr/>
          <a:lstStyle/>
          <a:p>
            <a:pPr eaLnBrk="1" hangingPunct="1"/>
            <a:r>
              <a:rPr lang="en-US" altLang="en-US" b="1"/>
              <a:t>Risk management </a:t>
            </a:r>
            <a:r>
              <a:rPr lang="en-US" altLang="en-US"/>
              <a:t>involves assessing risks and determining how much risk is acceptable for any process or operation</a:t>
            </a:r>
          </a:p>
          <a:p>
            <a:pPr lvl="1" eaLnBrk="1" hangingPunct="1"/>
            <a:r>
              <a:rPr lang="en-US" altLang="en-US"/>
              <a:t>Identify equipment your lab depends on so it can be periodically replaced</a:t>
            </a:r>
          </a:p>
          <a:p>
            <a:pPr lvl="1" eaLnBrk="1" hangingPunct="1"/>
            <a:r>
              <a:rPr lang="en-US" altLang="en-US"/>
              <a:t>Identify equipment you can replace when it fails</a:t>
            </a:r>
          </a:p>
          <a:p>
            <a:pPr eaLnBrk="1" hangingPunct="1"/>
            <a:r>
              <a:rPr lang="en-US" altLang="en-US"/>
              <a:t>Computing components last 18 to 36 months under normal conditions</a:t>
            </a:r>
          </a:p>
          <a:p>
            <a:pPr lvl="1" eaLnBrk="1" hangingPunct="1"/>
            <a:r>
              <a:rPr lang="en-US" altLang="en-US"/>
              <a:t>Schedule upgrades at least every 18 months</a:t>
            </a:r>
          </a:p>
          <a:p>
            <a:pPr lvl="2" eaLnBrk="1" hangingPunct="1"/>
            <a:r>
              <a:rPr lang="en-US" altLang="en-US" sz="2200"/>
              <a:t>Preferably every 12 months</a:t>
            </a:r>
          </a:p>
          <a:p>
            <a:endParaRPr lang="en-US"/>
          </a:p>
        </p:txBody>
      </p:sp>
    </p:spTree>
    <p:extLst>
      <p:ext uri="{BB962C8B-B14F-4D97-AF65-F5344CB8AC3E}">
        <p14:creationId val="900124873"/>
      </p:ext>
    </p:extLst>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(1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r>
              <a:rPr lang="en-US"/>
              <a:t>A business case provides justification for establishing or upgrading a lab and its equipment</a:t>
            </a:r>
          </a:p>
          <a:p>
            <a:pPr eaLnBrk="1" hangingPunct="1"/>
            <a:r>
              <a:rPr lang="en-US" altLang="en-US"/>
              <a:t>Investigators must plan ahead to ensure that money is available for facilities, tools, supplies, and training for your forensics lab</a:t>
            </a:r>
          </a:p>
          <a:p>
            <a:pPr eaLnBrk="1" hangingPunct="1"/>
            <a:r>
              <a:rPr lang="en-US" altLang="en-US" b="1"/>
              <a:t>Justification</a:t>
            </a:r>
          </a:p>
          <a:p>
            <a:pPr lvl="1" eaLnBrk="1" hangingPunct="1"/>
            <a:r>
              <a:rPr lang="en-US"/>
              <a:t>You need to justify to the person controlling the budget or the fund provider the reason why the lab is needed.</a:t>
            </a:r>
          </a:p>
          <a:p>
            <a:pPr lvl="1" eaLnBrk="1" hangingPunct="1"/>
            <a:r>
              <a:rPr lang="en-US" altLang="en-US"/>
              <a:t>Requires constant efforts to market the lab’s services to previous, current, and future customers and clients</a:t>
            </a:r>
            <a:endParaRPr lang="en-US"/>
          </a:p>
        </p:txBody>
      </p:sp>
    </p:spTree>
    <p:extLst>
      <p:ext uri="{BB962C8B-B14F-4D97-AF65-F5344CB8AC3E}">
        <p14:creationId val="1216263491"/>
      </p:ext>
    </p:extLst>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(2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pPr eaLnBrk="1" hangingPunct="1"/>
            <a:r>
              <a:rPr lang="en-US" altLang="en-US" b="1"/>
              <a:t>Budget Development </a:t>
            </a:r>
            <a:r>
              <a:rPr lang="en-US" altLang="en-US"/>
              <a:t>– The proposed budget needs to include:</a:t>
            </a:r>
          </a:p>
          <a:p>
            <a:pPr lvl="1" eaLnBrk="1" hangingPunct="1"/>
            <a:r>
              <a:rPr lang="en-US" altLang="en-US"/>
              <a:t>Facility costs</a:t>
            </a:r>
          </a:p>
          <a:p>
            <a:pPr lvl="1" eaLnBrk="1" hangingPunct="1"/>
            <a:r>
              <a:rPr lang="en-US" altLang="en-US"/>
              <a:t>Hardware requirements</a:t>
            </a:r>
          </a:p>
          <a:p>
            <a:pPr lvl="1" eaLnBrk="1" hangingPunct="1"/>
            <a:r>
              <a:rPr lang="en-US" altLang="en-US"/>
              <a:t>Software requirements</a:t>
            </a:r>
          </a:p>
          <a:p>
            <a:pPr lvl="1" eaLnBrk="1" hangingPunct="1"/>
            <a:r>
              <a:rPr lang="en-US" altLang="en-US"/>
              <a:t>Other budget requirements</a:t>
            </a:r>
            <a:endParaRPr lang="en-US"/>
          </a:p>
        </p:txBody>
      </p:sp>
    </p:spTree>
    <p:extLst>
      <p:ext uri="{BB962C8B-B14F-4D97-AF65-F5344CB8AC3E}">
        <p14:creationId val="161563473"/>
      </p:ext>
    </p:extLst>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(3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pPr eaLnBrk="1" hangingPunct="1"/>
            <a:r>
              <a:rPr lang="en-US" altLang="en-US" b="1"/>
              <a:t>Approval and acquisition</a:t>
            </a:r>
          </a:p>
          <a:p>
            <a:pPr lvl="1" eaLnBrk="1" hangingPunct="1"/>
            <a:r>
              <a:rPr lang="en-US" altLang="en-US"/>
              <a:t>You must present a business case with a budget to upper management for approval</a:t>
            </a:r>
          </a:p>
          <a:p>
            <a:pPr eaLnBrk="1" hangingPunct="1"/>
            <a:r>
              <a:rPr lang="en-US" altLang="en-US" b="1"/>
              <a:t>Implementation</a:t>
            </a:r>
          </a:p>
          <a:p>
            <a:pPr lvl="1" eaLnBrk="1" hangingPunct="1"/>
            <a:r>
              <a:rPr lang="en-US" altLang="en-US"/>
              <a:t>As part of your business case, describe how implementation of all approved items will be processed</a:t>
            </a:r>
          </a:p>
          <a:p>
            <a:pPr lvl="1" eaLnBrk="1" hangingPunct="1"/>
            <a:r>
              <a:rPr lang="en-US" altLang="en-US"/>
              <a:t>A timeline showing expected delivery or installation dates and expected completion dates must be included</a:t>
            </a:r>
          </a:p>
          <a:p>
            <a:pPr lvl="1" eaLnBrk="1" hangingPunct="1"/>
            <a:r>
              <a:rPr lang="en-US" altLang="en-US"/>
              <a:t>Make sure you schedule inspection dates</a:t>
            </a:r>
            <a:endParaRPr lang="en-US"/>
          </a:p>
        </p:txBody>
      </p:sp>
    </p:spTree>
    <p:extLst>
      <p:ext uri="{BB962C8B-B14F-4D97-AF65-F5344CB8AC3E}">
        <p14:creationId val="1200343696"/>
      </p:ext>
    </p:extLst>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(4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pPr eaLnBrk="1" hangingPunct="1"/>
            <a:r>
              <a:rPr lang="en-US" altLang="en-US" b="1"/>
              <a:t>Acceptance Testing </a:t>
            </a:r>
            <a:r>
              <a:rPr lang="en-US" altLang="en-US"/>
              <a:t>- consider the following tasks:</a:t>
            </a:r>
          </a:p>
          <a:p>
            <a:pPr lvl="1" eaLnBrk="1" hangingPunct="1"/>
            <a:r>
              <a:rPr lang="en-US" altLang="en-US"/>
              <a:t>Inspect the facility to make sure it meets security criteria for containing and controlling digital evidence</a:t>
            </a:r>
          </a:p>
          <a:p>
            <a:pPr lvl="1" eaLnBrk="1" hangingPunct="1"/>
            <a:r>
              <a:rPr lang="en-US" altLang="en-US"/>
              <a:t>Test all communications</a:t>
            </a:r>
          </a:p>
          <a:p>
            <a:pPr lvl="1" eaLnBrk="1" hangingPunct="1"/>
            <a:r>
              <a:rPr lang="en-US" altLang="en-US"/>
              <a:t>Test all hardware to verify it is operational</a:t>
            </a:r>
          </a:p>
          <a:p>
            <a:pPr lvl="1" eaLnBrk="1" hangingPunct="1"/>
            <a:r>
              <a:rPr lang="en-US" altLang="en-US"/>
              <a:t>Install and start all software tools</a:t>
            </a:r>
          </a:p>
        </p:txBody>
      </p:sp>
    </p:spTree>
    <p:extLst>
      <p:ext uri="{BB962C8B-B14F-4D97-AF65-F5344CB8AC3E}">
        <p14:creationId val="2577072255"/>
      </p:ext>
    </p:extLst>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(5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pPr eaLnBrk="1" hangingPunct="1"/>
            <a:r>
              <a:rPr lang="en-US" altLang="en-US" b="1"/>
              <a:t>Correction for Acceptance</a:t>
            </a:r>
          </a:p>
          <a:p>
            <a:pPr lvl="1" eaLnBrk="1" hangingPunct="1"/>
            <a:r>
              <a:rPr lang="en-US" altLang="en-US"/>
              <a:t>Your business case must anticipate problems that can cause delays in lab production</a:t>
            </a:r>
          </a:p>
          <a:p>
            <a:pPr eaLnBrk="1" hangingPunct="1"/>
            <a:r>
              <a:rPr lang="en-US" altLang="en-US" b="1"/>
              <a:t>Production</a:t>
            </a:r>
          </a:p>
          <a:p>
            <a:pPr lvl="1" eaLnBrk="1" hangingPunct="1"/>
            <a:r>
              <a:rPr lang="en-US" altLang="en-US"/>
              <a:t>After all essential corrections have been made the lab can go into production</a:t>
            </a:r>
          </a:p>
          <a:p>
            <a:pPr lvl="1" eaLnBrk="1" hangingPunct="1"/>
            <a:r>
              <a:rPr lang="en-US" altLang="en-US"/>
              <a:t>Implement lab operations procedures</a:t>
            </a:r>
          </a:p>
        </p:txBody>
      </p:sp>
    </p:spTree>
    <p:extLst>
      <p:ext uri="{BB962C8B-B14F-4D97-AF65-F5344CB8AC3E}">
        <p14:creationId val="2291710722"/>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3-1</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A digital forensics lab manager is responsible for which of the following? (Choose all that apply.)</a:t>
            </a:r>
          </a:p>
          <a:p>
            <a:pPr marL="457200" indent="-457200">
              <a:buAutoNum type="alphaLcPeriod"/>
            </a:pPr>
            <a:r>
              <a:rPr lang="en-US"/>
              <a:t>Quality assurance processes</a:t>
            </a:r>
          </a:p>
          <a:p>
            <a:pPr marL="457200" indent="-457200">
              <a:buAutoNum type="alphaLcPeriod"/>
            </a:pPr>
            <a:r>
              <a:rPr lang="en-US"/>
              <a:t>Case activities and scheduling</a:t>
            </a:r>
          </a:p>
          <a:p>
            <a:pPr marL="457200" indent="-457200">
              <a:buAutoNum type="alphaLcPeriod"/>
            </a:pPr>
            <a:r>
              <a:rPr lang="en-US"/>
              <a:t>Process and procedures related to securing evidence</a:t>
            </a:r>
          </a:p>
          <a:p>
            <a:pPr marL="457200" indent="-457200">
              <a:buAutoNum type="alphaLcPeriod"/>
            </a:pPr>
            <a:r>
              <a:rPr lang="en-US"/>
              <a:t>Review of casework by digital forensics examiners</a:t>
            </a:r>
          </a:p>
        </p:txBody>
      </p:sp>
    </p:spTree>
    <p:extLst>
      <p:ext uri="{BB962C8B-B14F-4D97-AF65-F5344CB8AC3E}">
        <p14:creationId val="3683800090"/>
      </p:ext>
    </p:extLst>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3-1: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A digital forensics lab manager is responsible for which of the following? (Choose all that apply.)</a:t>
            </a:r>
          </a:p>
          <a:p>
            <a:pPr marL="0" indent="0">
              <a:buNone/>
            </a:pPr>
            <a:r>
              <a:rPr lang="en-US" b="1"/>
              <a:t>Answer: a. </a:t>
            </a:r>
            <a:r>
              <a:rPr lang="en-US"/>
              <a:t>Quality assurance processes; </a:t>
            </a:r>
            <a:r>
              <a:rPr lang="en-US" b="1"/>
              <a:t>b. </a:t>
            </a:r>
            <a:r>
              <a:rPr lang="en-US"/>
              <a:t>Case activities and scheduling; </a:t>
            </a:r>
            <a:r>
              <a:rPr lang="en-US" b="1"/>
              <a:t>c. </a:t>
            </a:r>
            <a:r>
              <a:rPr lang="en-US"/>
              <a:t>Process and procedures related to securing evidence; </a:t>
            </a:r>
            <a:r>
              <a:rPr lang="en-US" b="1"/>
              <a:t>d. </a:t>
            </a:r>
            <a:r>
              <a:rPr lang="en-US"/>
              <a:t>Review of casework by digital forensics examiners</a:t>
            </a:r>
          </a:p>
          <a:p>
            <a:pPr marL="0" indent="0">
              <a:buNone/>
            </a:pPr>
            <a:r>
              <a:rPr lang="en-US"/>
              <a:t>To maintain a lab’s ANAB accreditation, lab managers are required to ensure that policies, procedures, and quality processes, case activities and schedules, secure evidence storage, and review of casework by digital forensics examiners are consistent for all investigations.</a:t>
            </a:r>
          </a:p>
        </p:txBody>
      </p:sp>
    </p:spTree>
    <p:extLst>
      <p:ext uri="{BB962C8B-B14F-4D97-AF65-F5344CB8AC3E}">
        <p14:creationId val="3889104735"/>
      </p:ext>
    </p:extLst>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733543B-4FAC-3D00-B14D-1CC9176E708D}"/>
              </a:ext>
            </a:extLst>
          </p:cNvPr>
          <p:cNvSpPr>
            <a:spLocks noGrp="1"/>
          </p:cNvSpPr>
          <p:nvPr>
            <p:ph type="title"/>
          </p:nvPr>
        </p:nvSpPr>
        <p:spPr/>
        <p:txBody>
          <a:bodyPr/>
          <a:lstStyle/>
          <a:p>
            <a:r>
              <a:rPr lang="en-US"/>
              <a:t>Evaluating Digital Forensic Tools</a:t>
            </a:r>
          </a:p>
        </p:txBody>
      </p:sp>
      <p:sp>
        <p:nvSpPr>
          <p:cNvPr id="2" name="Content Placeholder 1">
            <a:extLst>
              <a:ext uri="{FF2B5EF4-FFF2-40B4-BE49-F238E27FC236}">
                <a16:creationId xmlns:a16="http://schemas.microsoft.com/office/drawing/2014/main" id="{48A91846-1FC2-77E0-58E1-AD80114989C6}"/>
              </a:ext>
            </a:extLst>
          </p:cNvPr>
          <p:cNvSpPr>
            <a:spLocks noGrp="1"/>
          </p:cNvSpPr>
          <p:nvPr>
            <p:ph idx="1"/>
          </p:nvPr>
        </p:nvSpPr>
        <p:spPr/>
        <p:txBody>
          <a:bodyPr/>
          <a:lstStyle/>
          <a:p>
            <a:pPr eaLnBrk="1" hangingPunct="1">
              <a:lnSpc>
                <a:spcPct val="90000"/>
              </a:lnSpc>
            </a:pPr>
            <a:r>
              <a:rPr lang="en-US" altLang="en-US"/>
              <a:t>Consider open-source tools; the best value for as many features as possible</a:t>
            </a:r>
          </a:p>
          <a:p>
            <a:pPr eaLnBrk="1" hangingPunct="1">
              <a:lnSpc>
                <a:spcPct val="90000"/>
              </a:lnSpc>
            </a:pPr>
            <a:r>
              <a:rPr lang="en-US" altLang="en-US"/>
              <a:t>Some questions to ask when evaluating tools include the following:</a:t>
            </a:r>
          </a:p>
          <a:p>
            <a:pPr lvl="1" eaLnBrk="1" hangingPunct="1">
              <a:lnSpc>
                <a:spcPct val="90000"/>
              </a:lnSpc>
            </a:pPr>
            <a:r>
              <a:rPr lang="en-US" altLang="en-US" sz="2200"/>
              <a:t>On which OS does the forensics tool run?</a:t>
            </a:r>
          </a:p>
          <a:p>
            <a:pPr lvl="1" eaLnBrk="1" hangingPunct="1">
              <a:lnSpc>
                <a:spcPct val="90000"/>
              </a:lnSpc>
            </a:pPr>
            <a:r>
              <a:rPr lang="en-US" altLang="en-US" sz="2200"/>
              <a:t>Is the tool versatile?</a:t>
            </a:r>
          </a:p>
          <a:p>
            <a:pPr lvl="1" eaLnBrk="1" hangingPunct="1">
              <a:lnSpc>
                <a:spcPct val="90000"/>
              </a:lnSpc>
            </a:pPr>
            <a:r>
              <a:rPr lang="en-US" altLang="en-US" sz="2200"/>
              <a:t>Can the tool analyze more than one file system?</a:t>
            </a:r>
          </a:p>
          <a:p>
            <a:pPr lvl="1" eaLnBrk="1" hangingPunct="1">
              <a:lnSpc>
                <a:spcPct val="90000"/>
              </a:lnSpc>
            </a:pPr>
            <a:r>
              <a:rPr lang="en-US" altLang="en-US" sz="2200"/>
              <a:t>Can a scripting language be used with the tool to automate repetitive functions and tasks?</a:t>
            </a:r>
          </a:p>
          <a:p>
            <a:pPr lvl="1" eaLnBrk="1" hangingPunct="1">
              <a:lnSpc>
                <a:spcPct val="90000"/>
              </a:lnSpc>
            </a:pPr>
            <a:r>
              <a:rPr lang="en-US" altLang="en-US" sz="2200"/>
              <a:t>Does it have automated features?</a:t>
            </a:r>
          </a:p>
          <a:p>
            <a:pPr lvl="1" eaLnBrk="1" hangingPunct="1">
              <a:lnSpc>
                <a:spcPct val="90000"/>
              </a:lnSpc>
            </a:pPr>
            <a:r>
              <a:rPr lang="en-US" altLang="en-US" sz="2200"/>
              <a:t>What is the vendor’s reputation for providing product support?</a:t>
            </a:r>
          </a:p>
          <a:p>
            <a:endParaRPr lang="en-US"/>
          </a:p>
        </p:txBody>
      </p:sp>
    </p:spTree>
    <p:extLst>
      <p:ext uri="{BB962C8B-B14F-4D97-AF65-F5344CB8AC3E}">
        <p14:creationId val="4028584377"/>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0"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(5 of 8)</a:t>
            </a:r>
            <a:endParaRPr lang="en-US" sz="4000" b="0" u="none" strike="noStrike">
              <a:solidFill>
                <a:schemeClr val="dk1"/>
              </a:solidFill>
              <a:effectLst/>
              <a:uFillTx/>
              <a:latin typeface="Calibri"/>
            </a:endParaRPr>
          </a:p>
        </p:txBody>
      </p:sp>
      <p:sp>
        <p:nvSpPr>
          <p:cNvPr id="171"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HFS and HFS+ file systems have two end of file (EOF) descriptors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logical EOF </a:t>
            </a:r>
            <a:r>
              <a:rPr lang="en-US" sz="2400" b="0" u="none" strike="noStrike">
                <a:solidFill>
                  <a:schemeClr val="dk1"/>
                </a:solidFill>
                <a:effectLst/>
                <a:uFillTx/>
                <a:latin typeface="Work Sans"/>
              </a:rPr>
              <a:t>is the actual ending of the file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physical EOF </a:t>
            </a:r>
            <a:r>
              <a:rPr lang="en-US" sz="2400" b="0" u="none" strike="noStrike">
                <a:solidFill>
                  <a:schemeClr val="dk1"/>
                </a:solidFill>
                <a:effectLst/>
                <a:uFillTx/>
                <a:latin typeface="Work Sans"/>
              </a:rPr>
              <a:t>is the number of bytes allotted on the volume for a file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clump</a:t>
            </a:r>
            <a:r>
              <a:rPr lang="en-US" sz="2400" b="0" u="none" strike="noStrike">
                <a:solidFill>
                  <a:schemeClr val="dk1"/>
                </a:solidFill>
                <a:effectLst/>
                <a:uFillTx/>
                <a:latin typeface="Work Sans"/>
              </a:rPr>
              <a:t> is a group of contiguous allocation blocks, used to reduce fragmentation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Volume fragmentation is kept to a minimum by adding more clumps to larger files</a:t>
            </a:r>
            <a:endParaRPr lang="en-US" sz="2400" b="0" u="none" strike="noStrike">
              <a:solidFill>
                <a:schemeClr val="dk1"/>
              </a:solidFill>
              <a:effectLst/>
              <a:uFillTx/>
              <a:latin typeface="Work Sans"/>
            </a:endParaRPr>
          </a:p>
        </p:txBody>
      </p:sp>
    </p:spTree>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ACBFC20-8A82-713A-83D4-E67B98510250}"/>
              </a:ext>
            </a:extLst>
          </p:cNvPr>
          <p:cNvSpPr>
            <a:spLocks noGrp="1"/>
          </p:cNvSpPr>
          <p:nvPr>
            <p:ph type="title"/>
          </p:nvPr>
        </p:nvSpPr>
        <p:spPr/>
        <p:txBody>
          <a:bodyPr/>
          <a:lstStyle/>
          <a:p>
            <a:r>
              <a:rPr lang="en-US"/>
              <a:t>Types of Digital Forensics Tools</a:t>
            </a:r>
          </a:p>
        </p:txBody>
      </p:sp>
      <p:sp>
        <p:nvSpPr>
          <p:cNvPr id="2" name="Content Placeholder 1">
            <a:extLst>
              <a:ext uri="{FF2B5EF4-FFF2-40B4-BE49-F238E27FC236}">
                <a16:creationId xmlns:a16="http://schemas.microsoft.com/office/drawing/2014/main" id="{ACDC2E0A-D6B7-F12B-6FBF-B03F8EBE19BB}"/>
              </a:ext>
            </a:extLst>
          </p:cNvPr>
          <p:cNvSpPr>
            <a:spLocks noGrp="1"/>
          </p:cNvSpPr>
          <p:nvPr>
            <p:ph idx="1"/>
          </p:nvPr>
        </p:nvSpPr>
        <p:spPr/>
        <p:txBody>
          <a:bodyPr/>
          <a:lstStyle/>
          <a:p>
            <a:pPr eaLnBrk="1" hangingPunct="1"/>
            <a:r>
              <a:rPr lang="en-US" altLang="en-US"/>
              <a:t>Hardware forensic tools range from simple, single-purpose components to complete computer systems and servers</a:t>
            </a:r>
          </a:p>
          <a:p>
            <a:pPr eaLnBrk="1" hangingPunct="1"/>
            <a:r>
              <a:rPr lang="en-US" altLang="en-US"/>
              <a:t>Software forensic tools can be grouped into the following:</a:t>
            </a:r>
          </a:p>
          <a:p>
            <a:pPr lvl="1"/>
            <a:r>
              <a:rPr lang="en-US" altLang="en-US"/>
              <a:t>Command-line applications</a:t>
            </a:r>
          </a:p>
          <a:p>
            <a:pPr lvl="1"/>
            <a:r>
              <a:rPr lang="en-US" altLang="en-US"/>
              <a:t>GUI applications</a:t>
            </a:r>
          </a:p>
          <a:p>
            <a:r>
              <a:rPr lang="en-US" altLang="en-US"/>
              <a:t>Software tools are commonly used to copy data from a suspect’s disk drive to an image file</a:t>
            </a:r>
          </a:p>
          <a:p>
            <a:endParaRPr lang="en-US"/>
          </a:p>
        </p:txBody>
      </p:sp>
    </p:spTree>
    <p:extLst>
      <p:ext uri="{BB962C8B-B14F-4D97-AF65-F5344CB8AC3E}">
        <p14:creationId val="3880514842"/>
      </p:ext>
    </p:extLst>
  </p:cSld>
  <p:clrMapOvr>
    <a:masterClrMapping/>
  </p:clrMapOvr>
  <p:transition/>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(1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p:txBody>
          <a:bodyPr/>
          <a:lstStyle/>
          <a:p>
            <a:pPr eaLnBrk="1" hangingPunct="1"/>
            <a:r>
              <a:rPr lang="en-US" altLang="en-US" b="1"/>
              <a:t>Acquisition </a:t>
            </a:r>
            <a:r>
              <a:rPr lang="en-US" altLang="en-US"/>
              <a:t>involves making a copy of the original drive</a:t>
            </a:r>
          </a:p>
          <a:p>
            <a:pPr lvl="1" eaLnBrk="1" hangingPunct="1"/>
            <a:r>
              <a:rPr lang="en-US" altLang="en-US"/>
              <a:t>Two types of data-copying methods are used in software acquisitions:</a:t>
            </a:r>
          </a:p>
          <a:p>
            <a:pPr lvl="2" eaLnBrk="1" hangingPunct="1"/>
            <a:r>
              <a:rPr lang="en-US" altLang="en-US"/>
              <a:t>Physical copying of the entire drive</a:t>
            </a:r>
          </a:p>
          <a:p>
            <a:pPr lvl="2" eaLnBrk="1" hangingPunct="1"/>
            <a:r>
              <a:rPr lang="en-US" altLang="en-US"/>
              <a:t>Logical copying of a disk partition</a:t>
            </a:r>
          </a:p>
          <a:p>
            <a:pPr lvl="1" eaLnBrk="1" hangingPunct="1"/>
            <a:r>
              <a:rPr lang="en-US" altLang="en-US"/>
              <a:t>The formats for disk acquisitions vary from raw data to vendor-specific proprietary</a:t>
            </a:r>
          </a:p>
          <a:p>
            <a:pPr lvl="1" eaLnBrk="1" hangingPunct="1"/>
            <a:r>
              <a:rPr lang="en-US" altLang="en-US"/>
              <a:t>You can view a raw image file’s contents with any hexadecimal editor</a:t>
            </a:r>
          </a:p>
        </p:txBody>
      </p:sp>
    </p:spTree>
    <p:extLst>
      <p:ext uri="{BB962C8B-B14F-4D97-AF65-F5344CB8AC3E}">
        <p14:creationId val="814214689"/>
      </p:ext>
    </p:extLst>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(2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p:txBody>
          <a:bodyPr/>
          <a:lstStyle/>
          <a:p>
            <a:r>
              <a:rPr lang="en-US" altLang="en-US" b="1"/>
              <a:t>Validation </a:t>
            </a:r>
            <a:r>
              <a:rPr lang="en-US" altLang="en-US"/>
              <a:t>is the process of confirming that a tool is functioning as intended</a:t>
            </a:r>
          </a:p>
          <a:p>
            <a:r>
              <a:rPr lang="en-US" altLang="en-US" b="1"/>
              <a:t>Verification </a:t>
            </a:r>
            <a:r>
              <a:rPr lang="en-US" altLang="en-US"/>
              <a:t>proves that two sets of data are identical by calculating hash values or using another similar method</a:t>
            </a:r>
          </a:p>
          <a:p>
            <a:pPr lvl="1"/>
            <a:r>
              <a:rPr lang="en-US" altLang="en-US" sz="2200"/>
              <a:t>A related process is filtering, which involves sorting and searching through investigation findings to separate good data and suspicious data</a:t>
            </a:r>
          </a:p>
          <a:p>
            <a:pPr lvl="1" eaLnBrk="1" hangingPunct="1"/>
            <a:r>
              <a:rPr lang="en-US" altLang="en-US" sz="2200"/>
              <a:t>Many forensics programs include a list of common header values</a:t>
            </a:r>
          </a:p>
          <a:p>
            <a:pPr lvl="2" eaLnBrk="1" hangingPunct="1"/>
            <a:r>
              <a:rPr lang="en-US" altLang="en-US" sz="2200"/>
              <a:t>With this information, you can see whether a file extension is incorrect for the file type</a:t>
            </a:r>
          </a:p>
          <a:p>
            <a:pPr lvl="1"/>
            <a:endParaRPr lang="en-US" altLang="en-US"/>
          </a:p>
        </p:txBody>
      </p:sp>
    </p:spTree>
    <p:extLst>
      <p:ext uri="{BB962C8B-B14F-4D97-AF65-F5344CB8AC3E}">
        <p14:creationId val="2544150575"/>
      </p:ext>
    </p:extLst>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Tasks Performed by Digital Forensics Tools (3 of 6)</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3-7</a:t>
            </a:r>
            <a:r>
              <a:rPr lang="en-US" sz="2400">
                <a:latin typeface="Work Sans" pitchFamily="2" charset="0"/>
              </a:rPr>
              <a:t>  The file header indicates a .jpeg file</a:t>
            </a:r>
            <a:endParaRPr lang="en-US" altLang="en-US" sz="2400">
              <a:latin typeface="+mj-lt"/>
            </a:endParaRPr>
          </a:p>
          <a:p>
            <a:endParaRPr lang="en-US" sz="2400">
              <a:latin typeface="Work Sans" pitchFamily="2" charset="0"/>
            </a:endParaRPr>
          </a:p>
        </p:txBody>
      </p:sp>
      <p:pic>
        <p:nvPicPr>
          <p:cNvPr id="6" name="Picture 5" descr="A screenshot depicts the data in H x D. The window displays the data listed for offset, 00, 01, 02, 03, 04, 05, 06, 07, 08, 09, 0 A, 0 B, 0 C, 0 D, 0 E, 0 F, and decoded text. Here, the file name reads, Rio Grande N M dot docx. The data inspector tab is on the right navigation panel with byte order selected as little endian.">
            <a:extLst>
              <a:ext uri="{FF2B5EF4-FFF2-40B4-BE49-F238E27FC236}">
                <a16:creationId xmlns:a16="http://schemas.microsoft.com/office/drawing/2014/main" id="{44A5AEBF-F0F0-9101-FAFD-F6CCA60CFBB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61768" y="1758464"/>
            <a:ext cx="5143915" cy="3341072"/>
          </a:xfrm>
          <a:prstGeom prst="rect">
            <a:avLst/>
          </a:prstGeom>
        </p:spPr>
      </p:pic>
      <p:pic>
        <p:nvPicPr>
          <p:cNvPr id="4" name="Picture 3">
            <a:extLst>
              <a:ext uri="{FF2B5EF4-FFF2-40B4-BE49-F238E27FC236}">
                <a16:creationId xmlns:a16="http://schemas.microsoft.com/office/drawing/2014/main" id="{02B71837-95AD-2227-7D23-614A19C8B708}"/>
              </a:ext>
            </a:extLst>
          </p:cNvPr>
          <p:cNvPicPr>
            <a:picLocks noChangeAspect="1"/>
          </p:cNvPicPr>
          <p:nvPr/>
        </p:nvPicPr>
        <p:blipFill>
          <a:blip r:embed="rId3"/>
          <a:stretch>
            <a:fillRect/>
          </a:stretch>
        </p:blipFill>
        <p:spPr>
          <a:xfrm>
            <a:off x="103364" y="1558456"/>
            <a:ext cx="7068713" cy="4565059"/>
          </a:xfrm>
          <a:prstGeom prst="rect">
            <a:avLst/>
          </a:prstGeom>
        </p:spPr>
      </p:pic>
    </p:spTree>
    <p:extLst>
      <p:ext uri="{BB962C8B-B14F-4D97-AF65-F5344CB8AC3E}">
        <p14:creationId val="1938260301"/>
      </p:ext>
    </p:extLst>
  </p:cSld>
  <p:clrMapOvr>
    <a:masterClrMapping/>
  </p:clrMapOvr>
  <p:transition/>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(4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a:xfrm>
            <a:off x="476843" y="1825625"/>
            <a:ext cx="11784068" cy="4351338"/>
          </a:xfrm>
        </p:spPr>
        <p:txBody>
          <a:bodyPr/>
          <a:lstStyle/>
          <a:p>
            <a:pPr eaLnBrk="1" hangingPunct="1"/>
            <a:r>
              <a:rPr lang="en-US" altLang="en-US" b="1"/>
              <a:t>Extraction </a:t>
            </a:r>
            <a:r>
              <a:rPr lang="en-US" altLang="en-US"/>
              <a:t>is the recovery task in a digital investigation and is the most challenging of all tasks to master</a:t>
            </a:r>
          </a:p>
          <a:p>
            <a:pPr lvl="1" eaLnBrk="1" hangingPunct="1"/>
            <a:r>
              <a:rPr lang="en-US" altLang="en-US" sz="2200"/>
              <a:t>Recovering data is the first step in analyzing an investigation’s data</a:t>
            </a:r>
          </a:p>
          <a:p>
            <a:pPr lvl="1" eaLnBrk="1" hangingPunct="1"/>
            <a:r>
              <a:rPr lang="en-US" altLang="en-US" sz="2200"/>
              <a:t>Include: </a:t>
            </a:r>
            <a:r>
              <a:rPr lang="en-US" altLang="en-US" sz="2000"/>
              <a:t>viewing, searching, decompressing, carving, decrypting, tagging, etc.</a:t>
            </a:r>
            <a:endParaRPr lang="en-US" altLang="en-US" sz="2200"/>
          </a:p>
          <a:p>
            <a:r>
              <a:rPr lang="en-US" altLang="en-US"/>
              <a:t>From an investigation perspective, encrypted files and systems are a problem</a:t>
            </a:r>
          </a:p>
          <a:p>
            <a:pPr lvl="1" eaLnBrk="1" hangingPunct="1"/>
            <a:r>
              <a:rPr lang="en-US" altLang="en-US" sz="2200"/>
              <a:t>Many password recovery tools have a feature for generating potential password lists for a </a:t>
            </a:r>
            <a:r>
              <a:rPr lang="en-US" altLang="en-US" sz="2200" b="1"/>
              <a:t>password dictionary attack</a:t>
            </a:r>
          </a:p>
          <a:p>
            <a:pPr lvl="1" eaLnBrk="1" hangingPunct="1"/>
            <a:r>
              <a:rPr lang="en-US" altLang="en-US" sz="2200"/>
              <a:t>If a password dictionary attack fails, you can run a </a:t>
            </a:r>
            <a:r>
              <a:rPr lang="en-US" altLang="en-US" sz="2200" b="1"/>
              <a:t>brute-force attack</a:t>
            </a:r>
          </a:p>
          <a:p>
            <a:pPr lvl="1"/>
            <a:endParaRPr lang="en-US" altLang="en-US"/>
          </a:p>
        </p:txBody>
      </p:sp>
    </p:spTree>
    <p:extLst>
      <p:ext uri="{BB962C8B-B14F-4D97-AF65-F5344CB8AC3E}">
        <p14:creationId val="1099998837"/>
      </p:ext>
    </p:extLst>
  </p:cSld>
  <p:clrMapOvr>
    <a:masterClrMapping/>
  </p:clrMapOvr>
  <p:transition/>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(5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p:txBody>
          <a:bodyPr/>
          <a:lstStyle/>
          <a:p>
            <a:pPr eaLnBrk="1" hangingPunct="1"/>
            <a:r>
              <a:rPr lang="en-US" altLang="en-US" b="1"/>
              <a:t>Reconstruction </a:t>
            </a:r>
            <a:r>
              <a:rPr lang="en-US" altLang="en-US"/>
              <a:t>is to re-create a suspect drive to show what happened during a crime or an incident</a:t>
            </a:r>
          </a:p>
          <a:p>
            <a:pPr lvl="1" eaLnBrk="1" hangingPunct="1"/>
            <a:r>
              <a:rPr lang="en-US" altLang="en-US" sz="2200"/>
              <a:t>Methods of reconstruction include the following:</a:t>
            </a:r>
          </a:p>
          <a:p>
            <a:pPr lvl="2" eaLnBrk="1" hangingPunct="1"/>
            <a:r>
              <a:rPr lang="en-US" altLang="en-US" sz="2200"/>
              <a:t>Disk-to-disk copy</a:t>
            </a:r>
          </a:p>
          <a:p>
            <a:pPr lvl="2" eaLnBrk="1" hangingPunct="1"/>
            <a:r>
              <a:rPr lang="en-US" altLang="en-US" sz="2200"/>
              <a:t>Partition-to-partition copy</a:t>
            </a:r>
          </a:p>
          <a:p>
            <a:pPr lvl="2" eaLnBrk="1" hangingPunct="1"/>
            <a:r>
              <a:rPr lang="en-US" altLang="en-US" sz="2200"/>
              <a:t>Image-to-disk copy</a:t>
            </a:r>
          </a:p>
          <a:p>
            <a:pPr lvl="2" eaLnBrk="1" hangingPunct="1"/>
            <a:r>
              <a:rPr lang="en-US" altLang="en-US" sz="2200"/>
              <a:t>Image-to-partition copy</a:t>
            </a:r>
          </a:p>
          <a:p>
            <a:pPr lvl="2" eaLnBrk="1" hangingPunct="1"/>
            <a:r>
              <a:rPr lang="en-US" altLang="en-US" sz="2200"/>
              <a:t>Disk-to-image copy</a:t>
            </a:r>
          </a:p>
          <a:p>
            <a:pPr lvl="2" eaLnBrk="1" hangingPunct="1"/>
            <a:r>
              <a:rPr lang="en-US" altLang="en-US" sz="2200"/>
              <a:t>Rebuilding files from data runs and carving</a:t>
            </a:r>
          </a:p>
          <a:p>
            <a:pPr lvl="1"/>
            <a:endParaRPr lang="en-US" altLang="en-US"/>
          </a:p>
        </p:txBody>
      </p:sp>
    </p:spTree>
    <p:extLst>
      <p:ext uri="{BB962C8B-B14F-4D97-AF65-F5344CB8AC3E}">
        <p14:creationId val="308082740"/>
      </p:ext>
    </p:extLst>
  </p:cSld>
  <p:clrMapOvr>
    <a:masterClrMapping/>
  </p:clrMapOvr>
  <p:transition/>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(6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a:xfrm>
            <a:off x="476843" y="1690692"/>
            <a:ext cx="11241915" cy="4351338"/>
          </a:xfrm>
        </p:spPr>
        <p:txBody>
          <a:bodyPr/>
          <a:lstStyle/>
          <a:p>
            <a:pPr eaLnBrk="1" hangingPunct="1">
              <a:lnSpc>
                <a:spcPct val="90000"/>
              </a:lnSpc>
            </a:pPr>
            <a:r>
              <a:rPr lang="en-US" altLang="en-US" b="1"/>
              <a:t>Reporting</a:t>
            </a:r>
          </a:p>
          <a:p>
            <a:pPr lvl="1" eaLnBrk="1" hangingPunct="1">
              <a:lnSpc>
                <a:spcPct val="90000"/>
              </a:lnSpc>
            </a:pPr>
            <a:r>
              <a:rPr lang="en-US" altLang="en-US"/>
              <a:t>To perform a forensics disk analysis and examination, you need to create a report</a:t>
            </a:r>
          </a:p>
          <a:p>
            <a:pPr lvl="1" eaLnBrk="1" hangingPunct="1">
              <a:lnSpc>
                <a:spcPct val="90000"/>
              </a:lnSpc>
            </a:pPr>
            <a:r>
              <a:rPr lang="en-US" altLang="en-US"/>
              <a:t>Subfunctions of reporting</a:t>
            </a:r>
          </a:p>
          <a:p>
            <a:pPr lvl="2" eaLnBrk="1" hangingPunct="1">
              <a:lnSpc>
                <a:spcPct val="90000"/>
              </a:lnSpc>
            </a:pPr>
            <a:r>
              <a:rPr lang="en-US" altLang="en-US" sz="2200"/>
              <a:t>Bookmarking or tagging</a:t>
            </a:r>
          </a:p>
          <a:p>
            <a:pPr lvl="2" eaLnBrk="1" hangingPunct="1">
              <a:lnSpc>
                <a:spcPct val="90000"/>
              </a:lnSpc>
            </a:pPr>
            <a:r>
              <a:rPr lang="en-US" altLang="en-US" sz="2200"/>
              <a:t>Log reports</a:t>
            </a:r>
          </a:p>
          <a:p>
            <a:pPr lvl="2" eaLnBrk="1" hangingPunct="1">
              <a:lnSpc>
                <a:spcPct val="90000"/>
              </a:lnSpc>
            </a:pPr>
            <a:r>
              <a:rPr lang="en-US" altLang="en-US" sz="2200"/>
              <a:t>Timelines</a:t>
            </a:r>
          </a:p>
          <a:p>
            <a:pPr lvl="2" eaLnBrk="1" hangingPunct="1">
              <a:lnSpc>
                <a:spcPct val="90000"/>
              </a:lnSpc>
            </a:pPr>
            <a:r>
              <a:rPr lang="en-US" altLang="en-US" sz="2200"/>
              <a:t>Report generator</a:t>
            </a:r>
          </a:p>
          <a:p>
            <a:pPr lvl="1" eaLnBrk="1" hangingPunct="1">
              <a:lnSpc>
                <a:spcPct val="90000"/>
              </a:lnSpc>
            </a:pPr>
            <a:r>
              <a:rPr lang="en-US" altLang="en-US"/>
              <a:t>Use this information when producing a final report for your investigation</a:t>
            </a:r>
          </a:p>
          <a:p>
            <a:pPr lvl="1"/>
            <a:endParaRPr lang="en-US" altLang="en-US"/>
          </a:p>
        </p:txBody>
      </p:sp>
    </p:spTree>
    <p:extLst>
      <p:ext uri="{BB962C8B-B14F-4D97-AF65-F5344CB8AC3E}">
        <p14:creationId val="1486545839"/>
      </p:ext>
    </p:extLst>
  </p:cSld>
  <p:clrMapOvr>
    <a:masterClrMapping/>
  </p:clrMapOvr>
  <p:transition/>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CDAF114-92C5-4D9A-5DE7-D3E0DE0FB008}"/>
              </a:ext>
            </a:extLst>
          </p:cNvPr>
          <p:cNvSpPr>
            <a:spLocks noGrp="1"/>
          </p:cNvSpPr>
          <p:nvPr>
            <p:ph type="title"/>
          </p:nvPr>
        </p:nvSpPr>
        <p:spPr/>
        <p:txBody>
          <a:bodyPr/>
          <a:lstStyle/>
          <a:p>
            <a:r>
              <a:rPr lang="en-US"/>
              <a:t>Command-Line Forensics Tools</a:t>
            </a:r>
          </a:p>
        </p:txBody>
      </p:sp>
      <p:sp>
        <p:nvSpPr>
          <p:cNvPr id="2" name="Content Placeholder 1">
            <a:extLst>
              <a:ext uri="{FF2B5EF4-FFF2-40B4-BE49-F238E27FC236}">
                <a16:creationId xmlns:a16="http://schemas.microsoft.com/office/drawing/2014/main" id="{5A8FE20C-A47B-4B43-4299-5DB7C32888F7}"/>
              </a:ext>
            </a:extLst>
          </p:cNvPr>
          <p:cNvSpPr>
            <a:spLocks noGrp="1"/>
          </p:cNvSpPr>
          <p:nvPr>
            <p:ph idx="1"/>
          </p:nvPr>
        </p:nvSpPr>
        <p:spPr/>
        <p:txBody>
          <a:bodyPr/>
          <a:lstStyle/>
          <a:p>
            <a:pPr eaLnBrk="1" hangingPunct="1"/>
            <a:r>
              <a:rPr lang="en-US" altLang="en-US"/>
              <a:t>The first tools that analyzed and extracted data from floppy disks and hard disks were MS-DOS tools for IBM PC file systems</a:t>
            </a:r>
          </a:p>
          <a:p>
            <a:pPr eaLnBrk="1" hangingPunct="1"/>
            <a:r>
              <a:rPr lang="en-US" altLang="en-US"/>
              <a:t>Norton DiskEdit was one of the first MS-DOS tools used for computer investigations</a:t>
            </a:r>
          </a:p>
          <a:p>
            <a:pPr eaLnBrk="1" hangingPunct="1"/>
            <a:r>
              <a:rPr lang="en-US" altLang="en-US"/>
              <a:t>Command-line tools require few system resources and are designed to run in minimal configurations</a:t>
            </a:r>
          </a:p>
          <a:p>
            <a:pPr eaLnBrk="1" hangingPunct="1"/>
            <a:endParaRPr lang="en-US" altLang="en-US"/>
          </a:p>
          <a:p>
            <a:pPr eaLnBrk="1" hangingPunct="1"/>
            <a:endParaRPr lang="en-US" altLang="en-US"/>
          </a:p>
          <a:p>
            <a:endParaRPr lang="en-US"/>
          </a:p>
        </p:txBody>
      </p:sp>
    </p:spTree>
    <p:extLst>
      <p:ext uri="{BB962C8B-B14F-4D97-AF65-F5344CB8AC3E}">
        <p14:creationId val="2334304989"/>
      </p:ext>
    </p:extLst>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18B22A9-746D-6AAA-6F89-E5320A2F4997}"/>
              </a:ext>
            </a:extLst>
          </p:cNvPr>
          <p:cNvSpPr>
            <a:spLocks noGrp="1"/>
          </p:cNvSpPr>
          <p:nvPr>
            <p:ph type="title"/>
          </p:nvPr>
        </p:nvSpPr>
        <p:spPr/>
        <p:txBody>
          <a:bodyPr/>
          <a:lstStyle/>
          <a:p>
            <a:r>
              <a:rPr lang="en-US"/>
              <a:t>Linux Forensics Tools</a:t>
            </a:r>
          </a:p>
        </p:txBody>
      </p:sp>
      <p:sp>
        <p:nvSpPr>
          <p:cNvPr id="2" name="Content Placeholder 1">
            <a:extLst>
              <a:ext uri="{FF2B5EF4-FFF2-40B4-BE49-F238E27FC236}">
                <a16:creationId xmlns:a16="http://schemas.microsoft.com/office/drawing/2014/main" id="{88973AD7-0B4D-5F16-0950-719E35679A30}"/>
              </a:ext>
            </a:extLst>
          </p:cNvPr>
          <p:cNvSpPr>
            <a:spLocks noGrp="1"/>
          </p:cNvSpPr>
          <p:nvPr>
            <p:ph idx="1"/>
          </p:nvPr>
        </p:nvSpPr>
        <p:spPr/>
        <p:txBody>
          <a:bodyPr/>
          <a:lstStyle/>
          <a:p>
            <a:pPr eaLnBrk="1" hangingPunct="1"/>
            <a:r>
              <a:rPr lang="en-US" altLang="en-US"/>
              <a:t>UNIX has been mostly replaced by Linux, however, you might still encounter systems running UNIX</a:t>
            </a:r>
          </a:p>
          <a:p>
            <a:pPr eaLnBrk="1" hangingPunct="1"/>
            <a:r>
              <a:rPr lang="en-US" altLang="en-US"/>
              <a:t>Kali Linux, formerly known as BackTrack, includes a variety of tools and has an easy-to-use KDE (</a:t>
            </a:r>
            <a:r>
              <a:rPr lang="en-US"/>
              <a:t>K Desktop Environment</a:t>
            </a:r>
            <a:r>
              <a:rPr lang="en-US" altLang="en-US"/>
              <a:t>) interface</a:t>
            </a:r>
          </a:p>
          <a:p>
            <a:pPr eaLnBrk="1" hangingPunct="1"/>
            <a:r>
              <a:rPr lang="en-US" altLang="en-US"/>
              <a:t>Autopsy and Sleuth Kit</a:t>
            </a:r>
          </a:p>
          <a:p>
            <a:pPr lvl="1" eaLnBrk="1" hangingPunct="1"/>
            <a:r>
              <a:rPr lang="en-US" altLang="en-US"/>
              <a:t>Sleuth Kit is a Linux forensics tool</a:t>
            </a:r>
          </a:p>
          <a:p>
            <a:pPr lvl="1" eaLnBrk="1" hangingPunct="1"/>
            <a:r>
              <a:rPr lang="en-US" altLang="en-US"/>
              <a:t>Autopsy was the browser interface used to access Sleuth Kit’s tools</a:t>
            </a:r>
          </a:p>
          <a:p>
            <a:pPr eaLnBrk="1" hangingPunct="1"/>
            <a:endParaRPr lang="en-US" altLang="en-US"/>
          </a:p>
          <a:p>
            <a:endParaRPr lang="en-US"/>
          </a:p>
        </p:txBody>
      </p:sp>
    </p:spTree>
    <p:extLst>
      <p:ext uri="{BB962C8B-B14F-4D97-AF65-F5344CB8AC3E}">
        <p14:creationId val="1947043069"/>
      </p:ext>
    </p:extLst>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4B60BD0-5F4E-4625-23B4-1CACE319CF68}"/>
              </a:ext>
            </a:extLst>
          </p:cNvPr>
          <p:cNvSpPr>
            <a:spLocks noGrp="1"/>
          </p:cNvSpPr>
          <p:nvPr>
            <p:ph type="title"/>
          </p:nvPr>
        </p:nvSpPr>
        <p:spPr/>
        <p:txBody>
          <a:bodyPr/>
          <a:lstStyle/>
          <a:p>
            <a:r>
              <a:rPr lang="en-US"/>
              <a:t>Other GUI Forensics Tools</a:t>
            </a:r>
          </a:p>
        </p:txBody>
      </p:sp>
      <p:sp>
        <p:nvSpPr>
          <p:cNvPr id="2" name="Content Placeholder 1">
            <a:extLst>
              <a:ext uri="{FF2B5EF4-FFF2-40B4-BE49-F238E27FC236}">
                <a16:creationId xmlns:a16="http://schemas.microsoft.com/office/drawing/2014/main" id="{944B9423-7554-9255-83AD-88B8459E12CC}"/>
              </a:ext>
            </a:extLst>
          </p:cNvPr>
          <p:cNvSpPr>
            <a:spLocks noGrp="1"/>
          </p:cNvSpPr>
          <p:nvPr>
            <p:ph idx="1"/>
          </p:nvPr>
        </p:nvSpPr>
        <p:spPr/>
        <p:txBody>
          <a:bodyPr/>
          <a:lstStyle/>
          <a:p>
            <a:pPr eaLnBrk="1" hangingPunct="1"/>
            <a:r>
              <a:rPr lang="en-US" altLang="en-US"/>
              <a:t>GUI forensics tools can simplify digital forensics investigations and have also simplified training for beginning examiners</a:t>
            </a:r>
          </a:p>
          <a:p>
            <a:pPr eaLnBrk="1" hangingPunct="1"/>
            <a:r>
              <a:rPr lang="en-US" altLang="en-US"/>
              <a:t>Most of them are put together as groups of tools</a:t>
            </a:r>
          </a:p>
          <a:p>
            <a:pPr eaLnBrk="1" hangingPunct="1"/>
            <a:r>
              <a:rPr lang="en-US" altLang="en-US"/>
              <a:t>Advantages include the following:</a:t>
            </a:r>
          </a:p>
          <a:p>
            <a:pPr lvl="1" eaLnBrk="1" hangingPunct="1"/>
            <a:r>
              <a:rPr lang="en-US" altLang="en-US"/>
              <a:t>Ease of use, multitasking, and no need to learn older OSs</a:t>
            </a:r>
          </a:p>
          <a:p>
            <a:r>
              <a:rPr lang="en-US"/>
              <a:t>Disadvantages include the following:</a:t>
            </a:r>
          </a:p>
          <a:p>
            <a:pPr lvl="1" eaLnBrk="1" hangingPunct="1"/>
            <a:r>
              <a:rPr lang="en-US" altLang="en-US"/>
              <a:t>Excessive resource requirements, inconsistent results, and they create tool dependencies</a:t>
            </a:r>
            <a:endParaRPr lang="en-US"/>
          </a:p>
        </p:txBody>
      </p:sp>
    </p:spTree>
    <p:extLst>
      <p:ext uri="{BB962C8B-B14F-4D97-AF65-F5344CB8AC3E}">
        <p14:creationId val="4076159791"/>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2"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(6 of 8)</a:t>
            </a:r>
            <a:endParaRPr lang="en-US" sz="4000" b="0" u="none" strike="noStrike">
              <a:solidFill>
                <a:schemeClr val="dk1"/>
              </a:solidFill>
              <a:effectLst/>
              <a:uFillTx/>
              <a:latin typeface="Calibri"/>
            </a:endParaRPr>
          </a:p>
        </p:txBody>
      </p:sp>
      <p:sp>
        <p:nvSpPr>
          <p:cNvPr id="173" name="TextBox 4"/>
          <p:cNvSpPr/>
          <p:nvPr/>
        </p:nvSpPr>
        <p:spPr>
          <a:xfrm>
            <a:off x="8409600" y="1905480"/>
            <a:ext cx="3548520" cy="120060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2400" b="1" u="none" strike="noStrike">
                <a:solidFill>
                  <a:schemeClr val="dk1"/>
                </a:solidFill>
                <a:effectLst/>
                <a:uFillTx/>
                <a:latin typeface="Work Sans"/>
              </a:rPr>
              <a:t>Figure 7-12</a:t>
            </a:r>
            <a:r>
              <a:rPr lang="en-US" sz="2400" b="0" u="none" strike="noStrike">
                <a:solidFill>
                  <a:schemeClr val="dk1"/>
                </a:solidFill>
                <a:effectLst/>
                <a:uFillTx/>
                <a:latin typeface="Work Sans"/>
              </a:rPr>
              <a:t>  Logical EOF and physical EOF</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74" name="Picture 11"/>
          <p:cNvPicPr/>
          <p:nvPr/>
        </p:nvPicPr>
        <p:blipFill>
          <a:blip r:embed="rId2"/>
          <a:stretch>
            <a:fillRect/>
          </a:stretch>
        </p:blipFill>
        <p:spPr>
          <a:xfrm>
            <a:off x="233640" y="1112040"/>
            <a:ext cx="8100720" cy="4999680"/>
          </a:xfrm>
          <a:prstGeom prst="rect">
            <a:avLst/>
          </a:prstGeom>
          <a:noFill/>
          <a:ln w="0">
            <a:noFill/>
          </a:ln>
        </p:spPr>
      </p:pic>
    </p:spTree>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E7C5A96-2F87-94EA-AF1B-2056326FCDD3}"/>
              </a:ext>
            </a:extLst>
          </p:cNvPr>
          <p:cNvSpPr>
            <a:spLocks noGrp="1"/>
          </p:cNvSpPr>
          <p:nvPr>
            <p:ph type="title"/>
          </p:nvPr>
        </p:nvSpPr>
        <p:spPr/>
        <p:txBody>
          <a:bodyPr/>
          <a:lstStyle/>
          <a:p>
            <a:r>
              <a:rPr lang="en-US"/>
              <a:t>Forensic Workstations (1 of 2)</a:t>
            </a:r>
          </a:p>
        </p:txBody>
      </p:sp>
      <p:sp>
        <p:nvSpPr>
          <p:cNvPr id="2" name="Content Placeholder 1">
            <a:extLst>
              <a:ext uri="{FF2B5EF4-FFF2-40B4-BE49-F238E27FC236}">
                <a16:creationId xmlns:a16="http://schemas.microsoft.com/office/drawing/2014/main" id="{7C79BBAB-51C0-4CA4-EF00-DEDE337B3F53}"/>
              </a:ext>
            </a:extLst>
          </p:cNvPr>
          <p:cNvSpPr>
            <a:spLocks noGrp="1"/>
          </p:cNvSpPr>
          <p:nvPr>
            <p:ph idx="1"/>
          </p:nvPr>
        </p:nvSpPr>
        <p:spPr/>
        <p:txBody>
          <a:bodyPr/>
          <a:lstStyle/>
          <a:p>
            <a:pPr eaLnBrk="1" hangingPunct="1">
              <a:lnSpc>
                <a:spcPct val="90000"/>
              </a:lnSpc>
            </a:pPr>
            <a:r>
              <a:rPr lang="en-US" altLang="en-US"/>
              <a:t>Forensic workstations are divided into the following categories:</a:t>
            </a:r>
          </a:p>
          <a:p>
            <a:pPr lvl="1" eaLnBrk="1" hangingPunct="1">
              <a:lnSpc>
                <a:spcPct val="90000"/>
              </a:lnSpc>
            </a:pPr>
            <a:r>
              <a:rPr lang="en-US" altLang="en-US" sz="2200"/>
              <a:t>Stationary workstation</a:t>
            </a:r>
          </a:p>
          <a:p>
            <a:pPr lvl="1" eaLnBrk="1" hangingPunct="1">
              <a:lnSpc>
                <a:spcPct val="90000"/>
              </a:lnSpc>
            </a:pPr>
            <a:r>
              <a:rPr lang="en-US" altLang="en-US" sz="2200"/>
              <a:t>Portable workstation</a:t>
            </a:r>
          </a:p>
          <a:p>
            <a:pPr lvl="1" eaLnBrk="1" hangingPunct="1">
              <a:lnSpc>
                <a:spcPct val="90000"/>
              </a:lnSpc>
            </a:pPr>
            <a:r>
              <a:rPr lang="en-US" altLang="en-US" sz="2200"/>
              <a:t>Lightweight workstation</a:t>
            </a:r>
          </a:p>
          <a:p>
            <a:pPr eaLnBrk="1" hangingPunct="1">
              <a:lnSpc>
                <a:spcPct val="90000"/>
              </a:lnSpc>
            </a:pPr>
            <a:r>
              <a:rPr lang="en-US" altLang="en-US"/>
              <a:t>Balance what you need and what your system can handle</a:t>
            </a:r>
          </a:p>
          <a:p>
            <a:pPr lvl="1" eaLnBrk="1" hangingPunct="1">
              <a:lnSpc>
                <a:spcPct val="90000"/>
              </a:lnSpc>
            </a:pPr>
            <a:r>
              <a:rPr lang="en-US" altLang="en-US"/>
              <a:t>Remember that RAM and storage need updates as technology advances</a:t>
            </a:r>
          </a:p>
          <a:p>
            <a:endParaRPr lang="en-US"/>
          </a:p>
        </p:txBody>
      </p:sp>
    </p:spTree>
    <p:extLst>
      <p:ext uri="{BB962C8B-B14F-4D97-AF65-F5344CB8AC3E}">
        <p14:creationId val="1273920572"/>
      </p:ext>
    </p:extLst>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E7C5A96-2F87-94EA-AF1B-2056326FCDD3}"/>
              </a:ext>
            </a:extLst>
          </p:cNvPr>
          <p:cNvSpPr>
            <a:spLocks noGrp="1"/>
          </p:cNvSpPr>
          <p:nvPr>
            <p:ph type="title"/>
          </p:nvPr>
        </p:nvSpPr>
        <p:spPr/>
        <p:txBody>
          <a:bodyPr/>
          <a:lstStyle/>
          <a:p>
            <a:r>
              <a:rPr lang="en-US"/>
              <a:t>Forensic Workstations (2 of 2)</a:t>
            </a:r>
          </a:p>
        </p:txBody>
      </p:sp>
      <p:sp>
        <p:nvSpPr>
          <p:cNvPr id="2" name="Content Placeholder 1">
            <a:extLst>
              <a:ext uri="{FF2B5EF4-FFF2-40B4-BE49-F238E27FC236}">
                <a16:creationId xmlns:a16="http://schemas.microsoft.com/office/drawing/2014/main" id="{7C79BBAB-51C0-4CA4-EF00-DEDE337B3F53}"/>
              </a:ext>
            </a:extLst>
          </p:cNvPr>
          <p:cNvSpPr>
            <a:spLocks noGrp="1"/>
          </p:cNvSpPr>
          <p:nvPr>
            <p:ph idx="1"/>
          </p:nvPr>
        </p:nvSpPr>
        <p:spPr/>
        <p:txBody>
          <a:bodyPr/>
          <a:lstStyle/>
          <a:p>
            <a:pPr eaLnBrk="1" hangingPunct="1"/>
            <a:r>
              <a:rPr lang="en-US" altLang="en-US"/>
              <a:t>Advantages of building your own workstation include the following:</a:t>
            </a:r>
          </a:p>
          <a:p>
            <a:pPr lvl="1" eaLnBrk="1" hangingPunct="1"/>
            <a:r>
              <a:rPr lang="en-US" altLang="en-US"/>
              <a:t>You can customize to your needs and save money</a:t>
            </a:r>
          </a:p>
          <a:p>
            <a:pPr eaLnBrk="1" hangingPunct="1"/>
            <a:r>
              <a:rPr lang="en-US" altLang="en-US"/>
              <a:t>Disadvantages include:</a:t>
            </a:r>
          </a:p>
          <a:p>
            <a:pPr lvl="1"/>
            <a:r>
              <a:rPr lang="en-US" altLang="en-US"/>
              <a:t>It can be hard to find support for problems and it can become expensive if careless</a:t>
            </a:r>
          </a:p>
          <a:p>
            <a:pPr eaLnBrk="1" hangingPunct="1"/>
            <a:r>
              <a:rPr lang="en-US" altLang="en-US"/>
              <a:t>Also need to identify what you intend to analyze</a:t>
            </a:r>
          </a:p>
          <a:p>
            <a:endParaRPr lang="en-US"/>
          </a:p>
        </p:txBody>
      </p:sp>
    </p:spTree>
    <p:extLst>
      <p:ext uri="{BB962C8B-B14F-4D97-AF65-F5344CB8AC3E}">
        <p14:creationId val="1178814344"/>
      </p:ext>
    </p:extLst>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6FB20D6-10C6-60A0-1FCA-906D7D4E0978}"/>
              </a:ext>
            </a:extLst>
          </p:cNvPr>
          <p:cNvSpPr>
            <a:spLocks noGrp="1"/>
          </p:cNvSpPr>
          <p:nvPr>
            <p:ph type="title"/>
          </p:nvPr>
        </p:nvSpPr>
        <p:spPr/>
        <p:txBody>
          <a:bodyPr/>
          <a:lstStyle/>
          <a:p>
            <a:r>
              <a:rPr lang="en-US"/>
              <a:t>Using a Write-Blocker</a:t>
            </a:r>
          </a:p>
        </p:txBody>
      </p:sp>
      <p:sp>
        <p:nvSpPr>
          <p:cNvPr id="2" name="Content Placeholder 1">
            <a:extLst>
              <a:ext uri="{FF2B5EF4-FFF2-40B4-BE49-F238E27FC236}">
                <a16:creationId xmlns:a16="http://schemas.microsoft.com/office/drawing/2014/main" id="{4DCD0DDD-A337-B29A-CBDE-9A38B0A85759}"/>
              </a:ext>
            </a:extLst>
          </p:cNvPr>
          <p:cNvSpPr>
            <a:spLocks noGrp="1"/>
          </p:cNvSpPr>
          <p:nvPr>
            <p:ph idx="1"/>
          </p:nvPr>
        </p:nvSpPr>
        <p:spPr>
          <a:xfrm>
            <a:off x="476844" y="1825625"/>
            <a:ext cx="11473966" cy="4351338"/>
          </a:xfrm>
        </p:spPr>
        <p:txBody>
          <a:bodyPr/>
          <a:lstStyle/>
          <a:p>
            <a:pPr eaLnBrk="1" hangingPunct="1">
              <a:lnSpc>
                <a:spcPct val="90000"/>
              </a:lnSpc>
            </a:pPr>
            <a:r>
              <a:rPr lang="en-US" altLang="en-US" b="1"/>
              <a:t>Write-blockers </a:t>
            </a:r>
            <a:r>
              <a:rPr lang="en-US" altLang="en-US"/>
              <a:t>prevents data from being written to a hard disk</a:t>
            </a:r>
          </a:p>
          <a:p>
            <a:pPr eaLnBrk="1" hangingPunct="1">
              <a:lnSpc>
                <a:spcPct val="90000"/>
              </a:lnSpc>
              <a:spcBef>
                <a:spcPts val="500"/>
              </a:spcBef>
            </a:pPr>
            <a:r>
              <a:rPr lang="en-US" altLang="en-US"/>
              <a:t>Software-enabled blockers have been developed to change the Windows Registry so that selected disk drives connected to a workstation are set to read-only</a:t>
            </a:r>
          </a:p>
          <a:p>
            <a:pPr eaLnBrk="1" hangingPunct="1">
              <a:lnSpc>
                <a:spcPct val="90000"/>
              </a:lnSpc>
            </a:pPr>
            <a:r>
              <a:rPr lang="en-US" altLang="en-US"/>
              <a:t>Hardware write-blockers act as a bridge between </a:t>
            </a:r>
            <a:br>
              <a:rPr lang="en-US" altLang="en-US"/>
            </a:br>
            <a:r>
              <a:rPr lang="en-US" altLang="en-US"/>
              <a:t>the suspect drive and the forensic workstation</a:t>
            </a:r>
          </a:p>
          <a:p>
            <a:pPr lvl="1">
              <a:lnSpc>
                <a:spcPct val="90000"/>
              </a:lnSpc>
            </a:pPr>
            <a:r>
              <a:rPr lang="en-US" altLang="en-US"/>
              <a:t>They are ideal for GUI forensic tools</a:t>
            </a:r>
          </a:p>
          <a:p>
            <a:pPr lvl="1">
              <a:lnSpc>
                <a:spcPct val="90000"/>
              </a:lnSpc>
            </a:pPr>
            <a:r>
              <a:rPr lang="en-US" altLang="en-US"/>
              <a:t>Write-blocking devices that connect to  </a:t>
            </a:r>
            <a:br>
              <a:rPr lang="en-US" altLang="en-US"/>
            </a:br>
            <a:r>
              <a:rPr lang="en-US" altLang="en-US"/>
              <a:t>a computer through FireWire, USB 2.0 and 3.0,</a:t>
            </a:r>
            <a:br>
              <a:rPr lang="en-US" altLang="en-US"/>
            </a:br>
            <a:r>
              <a:rPr lang="en-US" altLang="en-US"/>
              <a:t>SATA, PATA, and SCSI controllers.</a:t>
            </a:r>
          </a:p>
          <a:p>
            <a:pPr lvl="1">
              <a:lnSpc>
                <a:spcPct val="90000"/>
              </a:lnSpc>
            </a:pPr>
            <a:endParaRPr lang="en-US" altLang="en-US"/>
          </a:p>
          <a:p>
            <a:endParaRPr lang="en-US"/>
          </a:p>
        </p:txBody>
      </p:sp>
      <p:pic>
        <p:nvPicPr>
          <p:cNvPr id="2050" name="Picture 2" descr="Forensic disk controller - Wikipedia">
            <a:extLst>
              <a:ext uri="{FF2B5EF4-FFF2-40B4-BE49-F238E27FC236}">
                <a16:creationId xmlns:a16="http://schemas.microsoft.com/office/drawing/2014/main" id="{4B654DCF-019F-9994-F8F0-56273F990F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8866" y="3667538"/>
            <a:ext cx="3824577" cy="243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3208410610"/>
      </p:ext>
    </p:extLst>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F5EE233-8931-5A1A-A801-0FDD16F32826}"/>
              </a:ext>
            </a:extLst>
          </p:cNvPr>
          <p:cNvSpPr>
            <a:spLocks noGrp="1"/>
          </p:cNvSpPr>
          <p:nvPr>
            <p:ph type="title"/>
          </p:nvPr>
        </p:nvSpPr>
        <p:spPr>
          <a:xfrm>
            <a:off x="476843" y="473245"/>
            <a:ext cx="11241915" cy="1217447"/>
          </a:xfrm>
        </p:spPr>
        <p:txBody>
          <a:bodyPr anchor="t">
            <a:normAutofit/>
          </a:bodyPr>
          <a:lstStyle/>
          <a:p>
            <a:r>
              <a:rPr lang="en-US"/>
              <a:t>Recommendations for a Forensic Workstation</a:t>
            </a:r>
          </a:p>
        </p:txBody>
      </p:sp>
      <p:sp>
        <p:nvSpPr>
          <p:cNvPr id="2" name="Content Placeholder 1">
            <a:extLst>
              <a:ext uri="{FF2B5EF4-FFF2-40B4-BE49-F238E27FC236}">
                <a16:creationId xmlns:a16="http://schemas.microsoft.com/office/drawing/2014/main" id="{25672514-C53E-7A75-2858-A4D27C3247F8}"/>
              </a:ext>
            </a:extLst>
          </p:cNvPr>
          <p:cNvSpPr>
            <a:spLocks noGrp="1"/>
          </p:cNvSpPr>
          <p:nvPr>
            <p:ph sz="half" idx="2"/>
          </p:nvPr>
        </p:nvSpPr>
        <p:spPr>
          <a:xfrm>
            <a:off x="3624200" y="1825625"/>
            <a:ext cx="8090957" cy="4351338"/>
          </a:xfrm>
        </p:spPr>
        <p:txBody>
          <a:bodyPr>
            <a:normAutofit/>
          </a:bodyPr>
          <a:lstStyle/>
          <a:p>
            <a:pPr eaLnBrk="1" hangingPunct="1"/>
            <a:r>
              <a:rPr lang="en-US" altLang="en-US"/>
              <a:t>Determine where data acquisitions will take place</a:t>
            </a:r>
          </a:p>
          <a:p>
            <a:pPr eaLnBrk="1" hangingPunct="1"/>
            <a:r>
              <a:rPr lang="en-US" altLang="en-US"/>
              <a:t>With Firewire and USB write-blocking devices you can acquire data easily with Tableau write-blocker and a laptop</a:t>
            </a:r>
          </a:p>
          <a:p>
            <a:pPr eaLnBrk="1" hangingPunct="1"/>
            <a:r>
              <a:rPr lang="en-US" altLang="en-US"/>
              <a:t>If you want to reduce hardware to carry, consider WiebeTech Forensic UltraDock or the Logicube Talon</a:t>
            </a:r>
          </a:p>
          <a:p>
            <a:r>
              <a:rPr lang="en-US" altLang="en-US"/>
              <a:t>If you have a limited budget, one option for outfitting your lab is to use high-end game PCs</a:t>
            </a:r>
          </a:p>
          <a:p>
            <a:endParaRPr lang="en-US"/>
          </a:p>
        </p:txBody>
      </p:sp>
      <p:pic>
        <p:nvPicPr>
          <p:cNvPr id="3078" name="Picture 6" descr="WiebeTech Forensic UltraDock FUDv5.5">
            <a:extLst>
              <a:ext uri="{FF2B5EF4-FFF2-40B4-BE49-F238E27FC236}">
                <a16:creationId xmlns:a16="http://schemas.microsoft.com/office/drawing/2014/main" id="{A0D28B69-B90D-CC16-D20F-DD7761A1AA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59" y="3514329"/>
            <a:ext cx="3650130" cy="25523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lon® Ultimate - Logicube">
            <a:extLst>
              <a:ext uri="{FF2B5EF4-FFF2-40B4-BE49-F238E27FC236}">
                <a16:creationId xmlns:a16="http://schemas.microsoft.com/office/drawing/2014/main" id="{31A109A2-EF60-C73B-9E45-DAB59E2D8214}"/>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tretch>
            <a:fillRect/>
          </a:stretch>
        </p:blipFill>
        <p:spPr bwMode="auto">
          <a:xfrm>
            <a:off x="364643" y="1686260"/>
            <a:ext cx="2942163" cy="208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3637290487"/>
      </p:ext>
    </p:extLst>
  </p:cSld>
  <p:clrMapOvr>
    <a:masterClrMapping/>
  </p:clrMapOvr>
  <p:transition/>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BE0ADF7-DC07-8CD2-2AFA-8C97605469DB}"/>
              </a:ext>
            </a:extLst>
          </p:cNvPr>
          <p:cNvSpPr>
            <a:spLocks noGrp="1"/>
          </p:cNvSpPr>
          <p:nvPr>
            <p:ph type="title"/>
          </p:nvPr>
        </p:nvSpPr>
        <p:spPr/>
        <p:txBody>
          <a:bodyPr/>
          <a:lstStyle/>
          <a:p>
            <a:r>
              <a:rPr lang="en-US"/>
              <a:t>Using National Institute of Standards and Technology Tools (1 of 2)</a:t>
            </a:r>
          </a:p>
        </p:txBody>
      </p:sp>
      <p:sp>
        <p:nvSpPr>
          <p:cNvPr id="2" name="Content Placeholder 1">
            <a:extLst>
              <a:ext uri="{FF2B5EF4-FFF2-40B4-BE49-F238E27FC236}">
                <a16:creationId xmlns:a16="http://schemas.microsoft.com/office/drawing/2014/main" id="{43322D76-E9EA-6205-02DA-8E1CB5B27D68}"/>
              </a:ext>
            </a:extLst>
          </p:cNvPr>
          <p:cNvSpPr>
            <a:spLocks noGrp="1"/>
          </p:cNvSpPr>
          <p:nvPr>
            <p:ph idx="1"/>
          </p:nvPr>
        </p:nvSpPr>
        <p:spPr/>
        <p:txBody>
          <a:bodyPr/>
          <a:lstStyle/>
          <a:p>
            <a:r>
              <a:rPr lang="en-US"/>
              <a:t>NIST publishes articles, provides tools, and creates procedures for testing/validating forensics software</a:t>
            </a:r>
          </a:p>
          <a:p>
            <a:r>
              <a:rPr lang="en-US"/>
              <a:t>The Computer Forensics Tool Testing (CFTT) project manages research on forensics tools</a:t>
            </a:r>
          </a:p>
          <a:p>
            <a:r>
              <a:rPr lang="en-US"/>
              <a:t>NIST has created criteria for testing forensics tools based on:</a:t>
            </a:r>
          </a:p>
          <a:p>
            <a:pPr lvl="1"/>
            <a:r>
              <a:rPr lang="en-US"/>
              <a:t>Standard testing methods </a:t>
            </a:r>
          </a:p>
          <a:p>
            <a:pPr lvl="1"/>
            <a:r>
              <a:rPr lang="en-US"/>
              <a:t>ISO 17025 criteria for testing items that have no current standards</a:t>
            </a:r>
          </a:p>
          <a:p>
            <a:endParaRPr lang="en-US"/>
          </a:p>
          <a:p>
            <a:endParaRPr lang="en-US"/>
          </a:p>
        </p:txBody>
      </p:sp>
    </p:spTree>
    <p:extLst>
      <p:ext uri="{BB962C8B-B14F-4D97-AF65-F5344CB8AC3E}">
        <p14:creationId val="3193873668"/>
      </p:ext>
    </p:extLst>
  </p:cSld>
  <p:clrMapOvr>
    <a:masterClrMapping/>
  </p:clrMapOvr>
  <p:transition/>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BE0ADF7-DC07-8CD2-2AFA-8C97605469DB}"/>
              </a:ext>
            </a:extLst>
          </p:cNvPr>
          <p:cNvSpPr>
            <a:spLocks noGrp="1"/>
          </p:cNvSpPr>
          <p:nvPr>
            <p:ph type="title"/>
          </p:nvPr>
        </p:nvSpPr>
        <p:spPr/>
        <p:txBody>
          <a:bodyPr/>
          <a:lstStyle/>
          <a:p>
            <a:r>
              <a:rPr lang="en-US"/>
              <a:t>Using National Institute of Standards and Technology Tools (2 of 2)</a:t>
            </a:r>
          </a:p>
        </p:txBody>
      </p:sp>
      <p:sp>
        <p:nvSpPr>
          <p:cNvPr id="2" name="Content Placeholder 1">
            <a:extLst>
              <a:ext uri="{FF2B5EF4-FFF2-40B4-BE49-F238E27FC236}">
                <a16:creationId xmlns:a16="http://schemas.microsoft.com/office/drawing/2014/main" id="{43322D76-E9EA-6205-02DA-8E1CB5B27D68}"/>
              </a:ext>
            </a:extLst>
          </p:cNvPr>
          <p:cNvSpPr>
            <a:spLocks noGrp="1"/>
          </p:cNvSpPr>
          <p:nvPr>
            <p:ph idx="1"/>
          </p:nvPr>
        </p:nvSpPr>
        <p:spPr/>
        <p:txBody>
          <a:bodyPr/>
          <a:lstStyle/>
          <a:p>
            <a:pPr eaLnBrk="1" hangingPunct="1"/>
            <a:r>
              <a:rPr lang="en-US" altLang="en-US"/>
              <a:t>Your lab must meet the following criteria</a:t>
            </a:r>
          </a:p>
          <a:p>
            <a:pPr lvl="1" eaLnBrk="1" hangingPunct="1"/>
            <a:r>
              <a:rPr lang="en-US" altLang="en-US" sz="2200"/>
              <a:t>Establish categories for digital forensics tools</a:t>
            </a:r>
          </a:p>
          <a:p>
            <a:pPr lvl="1" eaLnBrk="1" hangingPunct="1"/>
            <a:r>
              <a:rPr lang="en-US" altLang="en-US" sz="2200"/>
              <a:t>Identify forensics category requirements</a:t>
            </a:r>
          </a:p>
          <a:p>
            <a:pPr lvl="1" eaLnBrk="1" hangingPunct="1"/>
            <a:r>
              <a:rPr lang="en-US" altLang="en-US" sz="2200"/>
              <a:t>Develop test assertions</a:t>
            </a:r>
          </a:p>
          <a:p>
            <a:pPr lvl="1" eaLnBrk="1" hangingPunct="1"/>
            <a:r>
              <a:rPr lang="en-US" altLang="en-US" sz="2200"/>
              <a:t>Identify test cases</a:t>
            </a:r>
          </a:p>
          <a:p>
            <a:pPr lvl="1" eaLnBrk="1" hangingPunct="1"/>
            <a:r>
              <a:rPr lang="en-US" altLang="en-US" sz="2200"/>
              <a:t>Establish a test method</a:t>
            </a:r>
          </a:p>
          <a:p>
            <a:pPr lvl="1" eaLnBrk="1" hangingPunct="1"/>
            <a:r>
              <a:rPr lang="en-US" altLang="en-US" sz="2200"/>
              <a:t>Report test results</a:t>
            </a:r>
          </a:p>
          <a:p>
            <a:r>
              <a:rPr lang="en-US" altLang="en-US"/>
              <a:t>ISO 5725 specifies results must be repeatable and reproducible</a:t>
            </a:r>
          </a:p>
          <a:p>
            <a:endParaRPr lang="en-US"/>
          </a:p>
        </p:txBody>
      </p:sp>
    </p:spTree>
    <p:extLst>
      <p:ext uri="{BB962C8B-B14F-4D97-AF65-F5344CB8AC3E}">
        <p14:creationId val="1942243742"/>
      </p:ext>
    </p:extLst>
  </p:cSld>
  <p:clrMapOvr>
    <a:masterClrMapping/>
  </p:clrMapOvr>
  <p:transition/>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66C6FB7-7B1D-E316-AA88-5325F73CE1FF}"/>
              </a:ext>
            </a:extLst>
          </p:cNvPr>
          <p:cNvSpPr>
            <a:spLocks noGrp="1"/>
          </p:cNvSpPr>
          <p:nvPr>
            <p:ph type="title"/>
          </p:nvPr>
        </p:nvSpPr>
        <p:spPr/>
        <p:txBody>
          <a:bodyPr/>
          <a:lstStyle/>
          <a:p>
            <a:r>
              <a:rPr lang="en-US"/>
              <a:t>Using Validation Protocols (1 of 2)</a:t>
            </a:r>
          </a:p>
        </p:txBody>
      </p:sp>
      <p:sp>
        <p:nvSpPr>
          <p:cNvPr id="2" name="Content Placeholder 1">
            <a:extLst>
              <a:ext uri="{FF2B5EF4-FFF2-40B4-BE49-F238E27FC236}">
                <a16:creationId xmlns:a16="http://schemas.microsoft.com/office/drawing/2014/main" id="{9E2AF50F-E232-6C08-F4D7-57319AB1F9E6}"/>
              </a:ext>
            </a:extLst>
          </p:cNvPr>
          <p:cNvSpPr>
            <a:spLocks noGrp="1"/>
          </p:cNvSpPr>
          <p:nvPr>
            <p:ph idx="1"/>
          </p:nvPr>
        </p:nvSpPr>
        <p:spPr/>
        <p:txBody>
          <a:bodyPr/>
          <a:lstStyle/>
          <a:p>
            <a:pPr eaLnBrk="1" hangingPunct="1">
              <a:lnSpc>
                <a:spcPct val="90000"/>
              </a:lnSpc>
            </a:pPr>
            <a:r>
              <a:rPr lang="en-US" altLang="en-US"/>
              <a:t>Always verify your results by performing the same tasks with other similar forensics tools</a:t>
            </a:r>
          </a:p>
          <a:p>
            <a:pPr eaLnBrk="1" hangingPunct="1">
              <a:lnSpc>
                <a:spcPct val="90000"/>
              </a:lnSpc>
            </a:pPr>
            <a:r>
              <a:rPr lang="en-US" altLang="en-US"/>
              <a:t>Use at least two tools to verify your work</a:t>
            </a:r>
          </a:p>
          <a:p>
            <a:pPr eaLnBrk="1" hangingPunct="1"/>
            <a:r>
              <a:rPr lang="en-US" altLang="en-US"/>
              <a:t>One way to compare results and verify a new tool is by using a disk editor, such as HxD, Hex Workshop, or WinHex</a:t>
            </a:r>
          </a:p>
          <a:p>
            <a:pPr eaLnBrk="1" hangingPunct="1">
              <a:lnSpc>
                <a:spcPct val="90000"/>
              </a:lnSpc>
            </a:pPr>
            <a:r>
              <a:rPr lang="en-US" altLang="en-US"/>
              <a:t>Digital Forensics Examination Protocol</a:t>
            </a:r>
          </a:p>
          <a:p>
            <a:pPr lvl="1" eaLnBrk="1" hangingPunct="1">
              <a:lnSpc>
                <a:spcPct val="90000"/>
              </a:lnSpc>
            </a:pPr>
            <a:r>
              <a:rPr lang="en-US" altLang="en-US"/>
              <a:t>Conduct the investigation with a GUI tool</a:t>
            </a:r>
          </a:p>
          <a:p>
            <a:pPr lvl="1" eaLnBrk="1" hangingPunct="1">
              <a:lnSpc>
                <a:spcPct val="90000"/>
              </a:lnSpc>
            </a:pPr>
            <a:r>
              <a:rPr lang="en-US" altLang="en-US"/>
              <a:t>Perform the same investigation with a disk editor for verification</a:t>
            </a:r>
          </a:p>
          <a:p>
            <a:pPr lvl="1" eaLnBrk="1" hangingPunct="1">
              <a:lnSpc>
                <a:spcPct val="90000"/>
              </a:lnSpc>
            </a:pPr>
            <a:r>
              <a:rPr lang="en-US" altLang="en-US"/>
              <a:t>Compare hash values obtained with both tools</a:t>
            </a:r>
          </a:p>
          <a:p>
            <a:endParaRPr lang="en-US"/>
          </a:p>
        </p:txBody>
      </p:sp>
    </p:spTree>
    <p:extLst>
      <p:ext uri="{BB962C8B-B14F-4D97-AF65-F5344CB8AC3E}">
        <p14:creationId val="100255968"/>
      </p:ext>
    </p:extLst>
  </p:cSld>
  <p:clrMapOvr>
    <a:masterClrMapping/>
  </p:clrMapOvr>
  <p:transition/>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66C6FB7-7B1D-E316-AA88-5325F73CE1FF}"/>
              </a:ext>
            </a:extLst>
          </p:cNvPr>
          <p:cNvSpPr>
            <a:spLocks noGrp="1"/>
          </p:cNvSpPr>
          <p:nvPr>
            <p:ph type="title"/>
          </p:nvPr>
        </p:nvSpPr>
        <p:spPr/>
        <p:txBody>
          <a:bodyPr/>
          <a:lstStyle/>
          <a:p>
            <a:r>
              <a:rPr lang="en-US"/>
              <a:t>Using Validation Protocols (2 of 2)</a:t>
            </a:r>
          </a:p>
        </p:txBody>
      </p:sp>
      <p:sp>
        <p:nvSpPr>
          <p:cNvPr id="2" name="Content Placeholder 1">
            <a:extLst>
              <a:ext uri="{FF2B5EF4-FFF2-40B4-BE49-F238E27FC236}">
                <a16:creationId xmlns:a16="http://schemas.microsoft.com/office/drawing/2014/main" id="{9E2AF50F-E232-6C08-F4D7-57319AB1F9E6}"/>
              </a:ext>
            </a:extLst>
          </p:cNvPr>
          <p:cNvSpPr>
            <a:spLocks noGrp="1"/>
          </p:cNvSpPr>
          <p:nvPr>
            <p:ph idx="1"/>
          </p:nvPr>
        </p:nvSpPr>
        <p:spPr/>
        <p:txBody>
          <a:bodyPr/>
          <a:lstStyle/>
          <a:p>
            <a:pPr eaLnBrk="1" hangingPunct="1">
              <a:lnSpc>
                <a:spcPct val="90000"/>
              </a:lnSpc>
            </a:pPr>
            <a:r>
              <a:rPr lang="en-US" altLang="en-US"/>
              <a:t>Digital Forensics Tool Upgrade Protocol</a:t>
            </a:r>
          </a:p>
          <a:p>
            <a:pPr lvl="1" eaLnBrk="1" hangingPunct="1">
              <a:lnSpc>
                <a:spcPct val="90000"/>
              </a:lnSpc>
            </a:pPr>
            <a:r>
              <a:rPr lang="en-US" altLang="en-US"/>
              <a:t>You should test all new releases and OS patches and upgrades</a:t>
            </a:r>
          </a:p>
          <a:p>
            <a:pPr lvl="1" eaLnBrk="1" hangingPunct="1">
              <a:lnSpc>
                <a:spcPct val="90000"/>
              </a:lnSpc>
            </a:pPr>
            <a:r>
              <a:rPr lang="en-US" altLang="en-US"/>
              <a:t>If you find a problem, report it to forensics tool vendor</a:t>
            </a:r>
          </a:p>
          <a:p>
            <a:pPr lvl="2" eaLnBrk="1" hangingPunct="1">
              <a:lnSpc>
                <a:spcPct val="90000"/>
              </a:lnSpc>
            </a:pPr>
            <a:r>
              <a:rPr lang="en-US" altLang="en-US" sz="2200"/>
              <a:t>Do not use the forensics tool until the problem has been fixed</a:t>
            </a:r>
          </a:p>
          <a:p>
            <a:pPr lvl="1" eaLnBrk="1" hangingPunct="1">
              <a:lnSpc>
                <a:spcPct val="90000"/>
              </a:lnSpc>
            </a:pPr>
            <a:r>
              <a:rPr lang="en-US" altLang="en-US"/>
              <a:t>Use a test hard disk for validation purposes</a:t>
            </a:r>
          </a:p>
          <a:p>
            <a:pPr lvl="1" eaLnBrk="1" hangingPunct="1">
              <a:lnSpc>
                <a:spcPct val="90000"/>
              </a:lnSpc>
            </a:pPr>
            <a:r>
              <a:rPr lang="en-US" altLang="en-US"/>
              <a:t>Check the Web for new editions, updates, patches, and validation tests for your tools</a:t>
            </a:r>
          </a:p>
          <a:p>
            <a:endParaRPr lang="en-US"/>
          </a:p>
        </p:txBody>
      </p:sp>
    </p:spTree>
    <p:extLst>
      <p:ext uri="{BB962C8B-B14F-4D97-AF65-F5344CB8AC3E}">
        <p14:creationId val="666266294"/>
      </p:ext>
    </p:extLst>
  </p:cSld>
  <p:clrMapOvr>
    <a:masterClrMapping/>
  </p:clrMapOvr>
  <p:transition/>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3-2</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What are the features and limitations of command-line digital forensics tools? (Choose all that apply.)</a:t>
            </a:r>
          </a:p>
          <a:p>
            <a:pPr marL="0" indent="0">
              <a:buNone/>
            </a:pPr>
            <a:r>
              <a:rPr lang="en-US"/>
              <a:t>a. They can only be run from a Windows GUI booted computer.</a:t>
            </a:r>
          </a:p>
          <a:p>
            <a:pPr marL="0" indent="0">
              <a:buNone/>
            </a:pPr>
            <a:r>
              <a:rPr lang="en-US"/>
              <a:t>b. They work with any desktop, laptop, or mobile computing device.</a:t>
            </a:r>
          </a:p>
          <a:p>
            <a:pPr marL="0" indent="0">
              <a:buNone/>
            </a:pPr>
            <a:r>
              <a:rPr lang="en-US"/>
              <a:t>c. They only work with Linux computers.</a:t>
            </a:r>
          </a:p>
          <a:p>
            <a:pPr marL="0" indent="0">
              <a:buNone/>
            </a:pPr>
            <a:r>
              <a:rPr lang="en-US"/>
              <a:t>d. They are compact and require very few resources on a suspect’s computer.</a:t>
            </a:r>
          </a:p>
        </p:txBody>
      </p:sp>
    </p:spTree>
    <p:extLst>
      <p:ext uri="{BB962C8B-B14F-4D97-AF65-F5344CB8AC3E}">
        <p14:creationId val="622453247"/>
      </p:ext>
    </p:extLst>
  </p:cSld>
  <p:clrMapOvr>
    <a:masterClrMapping/>
  </p:clrMapOvr>
  <p:transition/>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3-2: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What are the features and limitations of command-line digital forensics tools? (Choose all that apply.)</a:t>
            </a:r>
          </a:p>
          <a:p>
            <a:pPr marL="0" indent="0">
              <a:buNone/>
            </a:pPr>
            <a:r>
              <a:rPr lang="en-US" b="1"/>
              <a:t>Answer: d. </a:t>
            </a:r>
            <a:r>
              <a:rPr lang="en-US"/>
              <a:t>They are compact and require very few resources on a suspect’s computer.</a:t>
            </a:r>
          </a:p>
          <a:p>
            <a:pPr marL="0" indent="0">
              <a:buNone/>
            </a:pPr>
            <a:r>
              <a:rPr lang="en-US" sz="2200"/>
              <a:t>Command-line tools require few system resources because they are designed to run in minimal configurations. Most tools fit on bootable media (USB drives, CDs, and DVDs). These tools work well for conducting an initial inquiry for a suspect’s computer. The digital forensics examiner can boot a suspect’s computer and access its data drives in read-only mode. The examiner can easily copy data from a suspect’s computer to an externally mounted USB drive for follow-up examination.</a:t>
            </a:r>
          </a:p>
        </p:txBody>
      </p:sp>
    </p:spTree>
    <p:extLst>
      <p:ext uri="{BB962C8B-B14F-4D97-AF65-F5344CB8AC3E}">
        <p14:creationId val="2829668065"/>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(7 of 8)</a:t>
            </a:r>
            <a:endParaRPr lang="en-US" sz="4000" b="0" u="none" strike="noStrike">
              <a:solidFill>
                <a:schemeClr val="dk1"/>
              </a:solidFill>
              <a:effectLst/>
              <a:uFillTx/>
              <a:latin typeface="Calibri"/>
            </a:endParaRPr>
          </a:p>
        </p:txBody>
      </p:sp>
      <p:sp>
        <p:nvSpPr>
          <p:cNvPr id="176"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All information about a volume is stored in: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Master Directory Block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MDB</a:t>
            </a:r>
            <a:r>
              <a:rPr lang="en-US" sz="2400" b="0" u="none" strike="noStrike">
                <a:solidFill>
                  <a:schemeClr val="dk1"/>
                </a:solidFill>
                <a:effectLst/>
                <a:uFillTx/>
                <a:latin typeface="Work Sans"/>
              </a:rPr>
              <a:t>) for old Mac OSs that uses HFS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Volume Information Block (VIB)</a:t>
            </a:r>
            <a:r>
              <a:rPr lang="en-US" sz="2400" b="0" u="none" strike="noStrike">
                <a:solidFill>
                  <a:schemeClr val="dk1"/>
                </a:solidFill>
                <a:effectLst/>
                <a:uFillTx/>
                <a:latin typeface="Work Sans"/>
              </a:rPr>
              <a:t> for new Mac  OSs that uses HFS+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the OS mounts a volume, some information from the </a:t>
            </a:r>
            <a:r>
              <a:rPr lang="en-US" sz="2400" b="1" u="none" strike="noStrike">
                <a:solidFill>
                  <a:schemeClr val="dk1"/>
                </a:solidFill>
                <a:effectLst/>
                <a:uFillTx/>
                <a:latin typeface="Work Sans"/>
              </a:rPr>
              <a:t>MDB</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VIB</a:t>
            </a:r>
            <a:r>
              <a:rPr lang="en-US" sz="2400" b="0" u="none" strike="noStrike">
                <a:solidFill>
                  <a:schemeClr val="dk1"/>
                </a:solidFill>
                <a:effectLst/>
                <a:uFillTx/>
                <a:latin typeface="Work Sans"/>
              </a:rPr>
              <a:t> is written to a </a:t>
            </a:r>
            <a:r>
              <a:rPr lang="en-US" sz="2400" b="1" u="none" strike="noStrike">
                <a:solidFill>
                  <a:schemeClr val="dk1"/>
                </a:solidFill>
                <a:effectLst/>
                <a:uFillTx/>
                <a:latin typeface="Work Sans"/>
              </a:rPr>
              <a:t>Volume Control Block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VCB</a:t>
            </a:r>
            <a:r>
              <a:rPr lang="en-US" sz="2400" b="0" u="none" strike="noStrike">
                <a:solidFill>
                  <a:schemeClr val="dk1"/>
                </a:solidFill>
                <a:effectLst/>
                <a:uFillTx/>
                <a:latin typeface="Work Sans"/>
              </a:rPr>
              <a:t>) that is stored on system memory, and it is removed from memory when the volume unmounts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extents overflow file </a:t>
            </a:r>
            <a:r>
              <a:rPr lang="en-US" sz="2400" b="0" u="none" strike="noStrike">
                <a:solidFill>
                  <a:schemeClr val="dk1"/>
                </a:solidFill>
                <a:effectLst/>
                <a:uFillTx/>
                <a:latin typeface="Work Sans"/>
              </a:rPr>
              <a:t>is used to store extra file information that is not in the </a:t>
            </a:r>
            <a:r>
              <a:rPr lang="en-US" sz="2400" b="1" u="none" strike="noStrike">
                <a:solidFill>
                  <a:schemeClr val="dk1"/>
                </a:solidFill>
                <a:effectLst/>
                <a:uFillTx/>
                <a:latin typeface="Work Sans"/>
              </a:rPr>
              <a:t>MDB</a:t>
            </a:r>
            <a:r>
              <a:rPr lang="en-US" sz="2400" b="0" u="none" strike="noStrike">
                <a:solidFill>
                  <a:schemeClr val="dk1"/>
                </a:solidFill>
                <a:effectLst/>
                <a:uFillTx/>
                <a:latin typeface="Work Sans"/>
              </a:rPr>
              <a:t> or a </a:t>
            </a:r>
            <a:r>
              <a:rPr lang="en-US" sz="2400" b="1" u="none" strike="noStrike">
                <a:solidFill>
                  <a:schemeClr val="dk1"/>
                </a:solidFill>
                <a:effectLst/>
                <a:uFillTx/>
                <a:latin typeface="Work Sans"/>
              </a:rPr>
              <a:t>VCB</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076C9D7-44DF-C70D-F74C-D607A28F5E06}"/>
              </a:ext>
            </a:extLst>
          </p:cNvPr>
          <p:cNvSpPr>
            <a:spLocks noGrp="1"/>
          </p:cNvSpPr>
          <p:nvPr>
            <p:ph type="title"/>
          </p:nvPr>
        </p:nvSpPr>
        <p:spPr/>
        <p:txBody>
          <a:bodyPr/>
          <a:lstStyle/>
          <a:p>
            <a:r>
              <a:rPr lang="en-US"/>
              <a:t>Self Assessment</a:t>
            </a:r>
          </a:p>
        </p:txBody>
      </p:sp>
      <p:sp>
        <p:nvSpPr>
          <p:cNvPr id="2" name="Content Placeholder 1">
            <a:extLst>
              <a:ext uri="{FF2B5EF4-FFF2-40B4-BE49-F238E27FC236}">
                <a16:creationId xmlns:a16="http://schemas.microsoft.com/office/drawing/2014/main" id="{184F5DD7-5D29-2524-6F93-2D03D30FEA43}"/>
              </a:ext>
            </a:extLst>
          </p:cNvPr>
          <p:cNvSpPr>
            <a:spLocks noGrp="1"/>
          </p:cNvSpPr>
          <p:nvPr>
            <p:ph idx="1"/>
          </p:nvPr>
        </p:nvSpPr>
        <p:spPr/>
        <p:txBody>
          <a:bodyPr/>
          <a:lstStyle/>
          <a:p>
            <a:pPr marL="0" indent="0">
              <a:buNone/>
            </a:pPr>
            <a:r>
              <a:rPr lang="en-US"/>
              <a:t>Why is configuration management important?</a:t>
            </a:r>
          </a:p>
          <a:p>
            <a:pPr marL="0" indent="0">
              <a:buNone/>
            </a:pPr>
            <a:endParaRPr lang="en-US"/>
          </a:p>
          <a:p>
            <a:pPr marL="0" indent="0">
              <a:buNone/>
            </a:pPr>
            <a:endParaRPr lang="en-US"/>
          </a:p>
          <a:p>
            <a:pPr marL="0" indent="0">
              <a:buNone/>
            </a:pPr>
            <a:r>
              <a:rPr lang="en-US"/>
              <a:t>Where can you go to learn more about validation methods for digital forensics tools?</a:t>
            </a:r>
          </a:p>
          <a:p>
            <a:pPr marL="0" indent="0">
              <a:buNone/>
            </a:pPr>
            <a:endParaRPr lang="en-US"/>
          </a:p>
        </p:txBody>
      </p:sp>
    </p:spTree>
    <p:extLst>
      <p:ext uri="{BB962C8B-B14F-4D97-AF65-F5344CB8AC3E}">
        <p14:creationId val="1705943123"/>
      </p:ext>
    </p:extLst>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59DB9C0-A1E4-78BE-4089-F4E0C2F71CFE}"/>
              </a:ext>
            </a:extLst>
          </p:cNvPr>
          <p:cNvSpPr>
            <a:spLocks noGrp="1"/>
          </p:cNvSpPr>
          <p:nvPr>
            <p:ph type="title"/>
          </p:nvPr>
        </p:nvSpPr>
        <p:spPr/>
        <p:txBody>
          <a:bodyPr/>
          <a:lstStyle/>
          <a:p>
            <a:r>
              <a:rPr lang="en-US"/>
              <a:t>Summary (1 of 2)</a:t>
            </a:r>
          </a:p>
        </p:txBody>
      </p:sp>
      <p:sp>
        <p:nvSpPr>
          <p:cNvPr id="2" name="Content Placeholder 1">
            <a:extLst>
              <a:ext uri="{FF2B5EF4-FFF2-40B4-BE49-F238E27FC236}">
                <a16:creationId xmlns:a16="http://schemas.microsoft.com/office/drawing/2014/main" id="{CF684A4C-01CD-51B2-BC2C-4E51A5DA1539}"/>
              </a:ext>
            </a:extLst>
          </p:cNvPr>
          <p:cNvSpPr>
            <a:spLocks noGrp="1"/>
          </p:cNvSpPr>
          <p:nvPr>
            <p:ph idx="1"/>
          </p:nvPr>
        </p:nvSpPr>
        <p:spPr/>
        <p:txBody>
          <a:bodyPr/>
          <a:lstStyle/>
          <a:p>
            <a:pPr marL="0" indent="0">
              <a:buNone/>
            </a:pPr>
            <a:r>
              <a:rPr lang="en-US"/>
              <a:t>Now that the lesson has ended, you should be able to:</a:t>
            </a:r>
          </a:p>
          <a:p>
            <a:pPr eaLnBrk="1" hangingPunct="1"/>
            <a:r>
              <a:rPr lang="en-US" altLang="en-US"/>
              <a:t>Describe certification requirements for digital forensics labs</a:t>
            </a:r>
          </a:p>
          <a:p>
            <a:pPr eaLnBrk="1" hangingPunct="1"/>
            <a:r>
              <a:rPr lang="en-US" altLang="en-US"/>
              <a:t>List physical requirements for a digital forensics lab</a:t>
            </a:r>
          </a:p>
          <a:p>
            <a:pPr eaLnBrk="1" hangingPunct="1"/>
            <a:r>
              <a:rPr lang="en-US" altLang="en-US"/>
              <a:t>Explain the criteria for selecting a basic forensic workstation</a:t>
            </a:r>
          </a:p>
          <a:p>
            <a:pPr eaLnBrk="1" hangingPunct="1"/>
            <a:r>
              <a:rPr lang="en-US" altLang="en-US"/>
              <a:t>Describe components used to build a business case for developing a forensics lab </a:t>
            </a:r>
          </a:p>
          <a:p>
            <a:endParaRPr lang="en-US"/>
          </a:p>
        </p:txBody>
      </p:sp>
    </p:spTree>
    <p:extLst>
      <p:ext uri="{BB962C8B-B14F-4D97-AF65-F5344CB8AC3E}">
        <p14:creationId val="328760898"/>
      </p:ext>
    </p:extLst>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59DB9C0-A1E4-78BE-4089-F4E0C2F71CFE}"/>
              </a:ext>
            </a:extLst>
          </p:cNvPr>
          <p:cNvSpPr>
            <a:spLocks noGrp="1"/>
          </p:cNvSpPr>
          <p:nvPr>
            <p:ph type="title"/>
          </p:nvPr>
        </p:nvSpPr>
        <p:spPr/>
        <p:txBody>
          <a:bodyPr/>
          <a:lstStyle/>
          <a:p>
            <a:r>
              <a:rPr lang="en-US"/>
              <a:t>Summary (2 of 2)</a:t>
            </a:r>
          </a:p>
        </p:txBody>
      </p:sp>
      <p:sp>
        <p:nvSpPr>
          <p:cNvPr id="2" name="Content Placeholder 1">
            <a:extLst>
              <a:ext uri="{FF2B5EF4-FFF2-40B4-BE49-F238E27FC236}">
                <a16:creationId xmlns:a16="http://schemas.microsoft.com/office/drawing/2014/main" id="{CF684A4C-01CD-51B2-BC2C-4E51A5DA1539}"/>
              </a:ext>
            </a:extLst>
          </p:cNvPr>
          <p:cNvSpPr>
            <a:spLocks noGrp="1"/>
          </p:cNvSpPr>
          <p:nvPr>
            <p:ph idx="1"/>
          </p:nvPr>
        </p:nvSpPr>
        <p:spPr/>
        <p:txBody>
          <a:bodyPr/>
          <a:lstStyle/>
          <a:p>
            <a:pPr marL="0" indent="0">
              <a:buNone/>
            </a:pPr>
            <a:r>
              <a:rPr lang="en-US"/>
              <a:t>Now that the lesson has ended, you should be able to (continued):</a:t>
            </a:r>
          </a:p>
          <a:p>
            <a:pPr eaLnBrk="1" hangingPunct="1"/>
            <a:r>
              <a:rPr lang="en-US" altLang="en-US"/>
              <a:t>Explain how to evaluate needs for digital forensics tools</a:t>
            </a:r>
          </a:p>
          <a:p>
            <a:pPr eaLnBrk="1" hangingPunct="1"/>
            <a:r>
              <a:rPr lang="en-US" altLang="en-US"/>
              <a:t>Describe available digital forensics software tools</a:t>
            </a:r>
          </a:p>
          <a:p>
            <a:pPr eaLnBrk="1" hangingPunct="1"/>
            <a:r>
              <a:rPr lang="en-US" altLang="en-US"/>
              <a:t>List some considerations for digital forensics hardware tools</a:t>
            </a:r>
          </a:p>
          <a:p>
            <a:pPr eaLnBrk="1" hangingPunct="1"/>
            <a:r>
              <a:rPr lang="en-US" altLang="en-US"/>
              <a:t>Describe methods for validating and testing forensics tools</a:t>
            </a:r>
          </a:p>
          <a:p>
            <a:pPr marL="0" indent="0">
              <a:buNone/>
            </a:pPr>
            <a:endParaRPr lang="en-US"/>
          </a:p>
        </p:txBody>
      </p:sp>
    </p:spTree>
    <p:extLst>
      <p:ext uri="{BB962C8B-B14F-4D97-AF65-F5344CB8AC3E}">
        <p14:creationId val="939859026"/>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(8 of 8)</a:t>
            </a:r>
            <a:endParaRPr lang="en-US" sz="4000" b="0" u="none" strike="noStrike">
              <a:solidFill>
                <a:schemeClr val="dk1"/>
              </a:solidFill>
              <a:effectLst/>
              <a:uFillTx/>
              <a:latin typeface="Calibri"/>
            </a:endParaRPr>
          </a:p>
        </p:txBody>
      </p:sp>
      <p:sp>
        <p:nvSpPr>
          <p:cNvPr id="178" name="PlaceHolder 2"/>
          <p:cNvSpPr>
            <a:spLocks noGrp="1"/>
          </p:cNvSpPr>
          <p:nvPr>
            <p:ph/>
          </p:nvPr>
        </p:nvSpPr>
        <p:spPr>
          <a:xfrm>
            <a:off x="477000" y="1690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catalog </a:t>
            </a:r>
            <a:r>
              <a:rPr lang="en-US" sz="2400" b="0" u="none" strike="noStrike">
                <a:solidFill>
                  <a:schemeClr val="dk1"/>
                </a:solidFill>
                <a:effectLst/>
                <a:uFillTx/>
                <a:latin typeface="Work Sans"/>
              </a:rPr>
              <a:t>is a listing of all files and directories on the volume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Maintains relationships between files and directories </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Volume</a:t>
            </a:r>
            <a:r>
              <a:rPr lang="en-US" sz="2400" b="0" u="none" strike="noStrike">
                <a:solidFill>
                  <a:schemeClr val="dk1"/>
                </a:solidFill>
                <a:effectLst/>
                <a:uFillTx/>
                <a:latin typeface="Work Sans"/>
              </a:rPr>
              <a:t> </a:t>
            </a:r>
            <a:r>
              <a:rPr lang="en-US" sz="2400" b="1" u="none" strike="noStrike">
                <a:solidFill>
                  <a:schemeClr val="dk1"/>
                </a:solidFill>
                <a:effectLst/>
                <a:uFillTx/>
                <a:latin typeface="Work Sans"/>
              </a:rPr>
              <a:t>Bitmap</a:t>
            </a:r>
            <a:r>
              <a:rPr lang="en-US" sz="2400" b="0" u="none" strike="noStrike">
                <a:solidFill>
                  <a:schemeClr val="dk1"/>
                </a:solidFill>
                <a:effectLst/>
                <a:uFillTx/>
                <a:latin typeface="Work Sans"/>
              </a:rPr>
              <a:t>, tracks each block on a volume,  to determine which blocks are in use and which ones are available to receive data</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has information about the blocks’ use but not about their content</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Apple file systems utilize a </a:t>
            </a:r>
            <a:r>
              <a:rPr lang="en-US" sz="2400" b="1" u="none" strike="noStrike">
                <a:solidFill>
                  <a:schemeClr val="dk1"/>
                </a:solidFill>
                <a:effectLst/>
                <a:uFillTx/>
                <a:latin typeface="Work Sans"/>
              </a:rPr>
              <a:t>B-tree </a:t>
            </a:r>
            <a:r>
              <a:rPr lang="en-US" sz="2400" b="0" u="none" strike="noStrike">
                <a:solidFill>
                  <a:schemeClr val="dk1"/>
                </a:solidFill>
                <a:effectLst/>
                <a:uFillTx/>
                <a:latin typeface="Work Sans"/>
              </a:rPr>
              <a:t>file system</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Files are nodes containing file data and are called leaf nodes</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Apple File System (1 of 2)</a:t>
            </a:r>
            <a:endParaRPr lang="en-US" sz="4000" b="0" u="none" strike="noStrike">
              <a:solidFill>
                <a:schemeClr val="dk1"/>
              </a:solidFill>
              <a:effectLst/>
              <a:uFillTx/>
              <a:latin typeface="Calibri"/>
            </a:endParaRPr>
          </a:p>
        </p:txBody>
      </p:sp>
      <p:sp>
        <p:nvSpPr>
          <p:cNvPr id="180"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APFS has the following characteristics and features: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64-bit file system, support up to 2</a:t>
            </a:r>
            <a:r>
              <a:rPr lang="en-US" sz="2400" b="0" u="none" strike="noStrike" baseline="30000">
                <a:solidFill>
                  <a:schemeClr val="dk1"/>
                </a:solidFill>
                <a:effectLst/>
                <a:uFillTx/>
                <a:latin typeface="Work Sans"/>
              </a:rPr>
              <a:t>63</a:t>
            </a:r>
            <a:r>
              <a:rPr lang="en-US" sz="2400" b="0" u="none" strike="noStrike">
                <a:solidFill>
                  <a:schemeClr val="dk1"/>
                </a:solidFill>
                <a:effectLst/>
                <a:uFillTx/>
                <a:latin typeface="Work Sans"/>
              </a:rPr>
              <a:t> files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Improved timestamp resolution, down to 1 nano seconds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Encryption to protect data from unauthorized access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snapshot features that takes a “picture” of the file system at a particular point in time for data recovery purposes, without significant storage penales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File cloning, which allows users to make identical copies of files without incurring significant storage penalties</a:t>
            </a:r>
            <a:endParaRPr lang="en-US" sz="2400" b="0" u="none" strike="noStrike">
              <a:solidFill>
                <a:schemeClr val="dk1"/>
              </a:solidFill>
              <a:effectLst/>
              <a:uFillTx/>
              <a:latin typeface="Work Sans"/>
            </a:endParaRPr>
          </a:p>
        </p:txBody>
      </p:sp>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1"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Apple File System (2 of 2)</a:t>
            </a:r>
            <a:endParaRPr lang="en-US" sz="4000" b="0" u="none" strike="noStrike">
              <a:solidFill>
                <a:schemeClr val="dk1"/>
              </a:solidFill>
              <a:effectLst/>
              <a:uFillTx/>
              <a:latin typeface="Calibri"/>
            </a:endParaRPr>
          </a:p>
        </p:txBody>
      </p:sp>
      <p:sp>
        <p:nvSpPr>
          <p:cNvPr id="182"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APFS has the following characteristics and features (continued):</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Efficient space utilization of the storage device with multiple user volumes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Optimization for flash memory or SSDs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Copies of metadata that are made when any data is written </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APFS provides additional useful digital forensics artifacts that can be used to establish a timeline of what was occurring on a computer</a:t>
            </a:r>
            <a:endParaRPr lang="en-US" sz="2400" b="0" u="none" strike="noStrike">
              <a:solidFill>
                <a:schemeClr val="dk1"/>
              </a:solidFill>
              <a:effectLst/>
              <a:uFillTx/>
              <a:latin typeface="Work Sans"/>
            </a:endParaRPr>
          </a:p>
        </p:txBody>
      </p:sp>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3"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Forensics Procedures in macOS (1 of 3)</a:t>
            </a:r>
            <a:endParaRPr lang="en-US" sz="4000" b="0" u="none" strike="noStrike">
              <a:solidFill>
                <a:schemeClr val="dk1"/>
              </a:solidFill>
              <a:effectLst/>
              <a:uFillTx/>
              <a:latin typeface="Calibri"/>
            </a:endParaRPr>
          </a:p>
        </p:txBody>
      </p:sp>
      <p:sp>
        <p:nvSpPr>
          <p:cNvPr id="184"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There are some differences between Linux and macOS file systems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Linux has the </a:t>
            </a:r>
            <a:r>
              <a:rPr lang="en-US" sz="2400" b="0" u="none" strike="noStrike">
                <a:solidFill>
                  <a:schemeClr val="dk1"/>
                </a:solidFill>
                <a:effectLst/>
                <a:uFillTx/>
                <a:latin typeface="Courier New"/>
              </a:rPr>
              <a:t>/home/username </a:t>
            </a:r>
            <a:r>
              <a:rPr lang="en-US" sz="2400" b="0" u="none" strike="noStrike">
                <a:solidFill>
                  <a:schemeClr val="dk1"/>
                </a:solidFill>
                <a:effectLst/>
                <a:uFillTx/>
                <a:latin typeface="Work Sans"/>
              </a:rPr>
              <a:t>and </a:t>
            </a:r>
            <a:r>
              <a:rPr lang="en-US" sz="2400" b="0" u="none" strike="noStrike">
                <a:solidFill>
                  <a:schemeClr val="dk1"/>
                </a:solidFill>
                <a:effectLst/>
                <a:uFillTx/>
                <a:latin typeface="Courier New"/>
              </a:rPr>
              <a:t>/root </a:t>
            </a:r>
            <a:r>
              <a:rPr lang="en-US" sz="2400" b="0" u="none" strike="noStrike">
                <a:solidFill>
                  <a:schemeClr val="dk1"/>
                </a:solidFill>
                <a:effectLst/>
                <a:uFillTx/>
                <a:latin typeface="Work Sans"/>
              </a:rPr>
              <a:t>directories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In macOS, the folders are </a:t>
            </a:r>
            <a:r>
              <a:rPr lang="en-US" sz="2400" b="0" u="none" strike="noStrike">
                <a:solidFill>
                  <a:schemeClr val="dk1"/>
                </a:solidFill>
                <a:effectLst/>
                <a:uFillTx/>
                <a:latin typeface="Courier New"/>
              </a:rPr>
              <a:t>/users/username </a:t>
            </a:r>
            <a:r>
              <a:rPr lang="en-US" sz="2400" b="0" u="none" strike="noStrike">
                <a:solidFill>
                  <a:schemeClr val="dk1"/>
                </a:solidFill>
                <a:effectLst/>
                <a:uFillTx/>
                <a:latin typeface="Work Sans"/>
              </a:rPr>
              <a:t>and </a:t>
            </a:r>
            <a:r>
              <a:rPr lang="en-US" sz="2400" b="0" u="none" strike="noStrike">
                <a:solidFill>
                  <a:schemeClr val="dk1"/>
                </a:solidFill>
                <a:effectLst/>
                <a:uFillTx/>
                <a:latin typeface="Courier New"/>
              </a:rPr>
              <a:t>/private/var/root</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0" u="none" strike="noStrike">
                <a:solidFill>
                  <a:schemeClr val="dk1"/>
                </a:solidFill>
                <a:effectLst/>
                <a:uFillTx/>
                <a:latin typeface="Courier New"/>
              </a:rPr>
              <a:t>/home </a:t>
            </a:r>
            <a:r>
              <a:rPr lang="en-US" sz="2400" b="0" u="none" strike="noStrike">
                <a:solidFill>
                  <a:schemeClr val="dk1"/>
                </a:solidFill>
                <a:effectLst/>
                <a:uFillTx/>
                <a:latin typeface="Work Sans"/>
              </a:rPr>
              <a:t>directory exists in the macOS but it is empty</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macOS users have limited access to other user accounts’ files and the guest account is disabled by default</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Forensics Procedures in macOS (2 of 3)</a:t>
            </a:r>
            <a:endParaRPr lang="en-US" sz="4000" b="0" u="none" strike="noStrike">
              <a:solidFill>
                <a:schemeClr val="dk1"/>
              </a:solidFill>
              <a:effectLst/>
              <a:uFillTx/>
              <a:latin typeface="Calibri"/>
            </a:endParaRPr>
          </a:p>
        </p:txBody>
      </p:sp>
      <p:sp>
        <p:nvSpPr>
          <p:cNvPr id="186" name="PlaceHolder 2"/>
          <p:cNvSpPr>
            <a:spLocks noGrp="1"/>
          </p:cNvSpPr>
          <p:nvPr>
            <p:ph/>
          </p:nvPr>
        </p:nvSpPr>
        <p:spPr>
          <a:xfrm>
            <a:off x="477000" y="1638360"/>
            <a:ext cx="11241720" cy="45381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For forensics procedures in macOS, you must know where file system components are located and how files and file components are stored</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Application settings are in three formats: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Plaintext, plist files, and the SQLite database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Plist</a:t>
            </a:r>
            <a:r>
              <a:rPr lang="en-US" sz="2400" b="0" u="none" strike="noStrike">
                <a:solidFill>
                  <a:schemeClr val="dk1"/>
                </a:solidFill>
                <a:effectLst/>
                <a:uFillTx/>
                <a:latin typeface="Work Sans"/>
              </a:rPr>
              <a:t> </a:t>
            </a:r>
            <a:r>
              <a:rPr lang="en-US" sz="2400" b="1" u="none" strike="noStrike">
                <a:solidFill>
                  <a:schemeClr val="dk1"/>
                </a:solidFill>
                <a:effectLst/>
                <a:uFillTx/>
                <a:latin typeface="Work Sans"/>
              </a:rPr>
              <a:t>files</a:t>
            </a:r>
            <a:r>
              <a:rPr lang="en-US" sz="2400" b="0" u="none" strike="noStrike">
                <a:solidFill>
                  <a:schemeClr val="dk1"/>
                </a:solidFill>
                <a:effectLst/>
                <a:uFillTx/>
                <a:latin typeface="Work Sans"/>
              </a:rPr>
              <a:t> are preference files for installed applications on a system</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0" u="none" strike="noStrike">
                <a:solidFill>
                  <a:schemeClr val="dk1"/>
                </a:solidFill>
                <a:effectLst/>
                <a:uFillTx/>
                <a:latin typeface="Work Sans"/>
              </a:rPr>
              <a:t>Contain setting the applicatio, without it application will not work</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FileVault is used to encrypt and decrypt a user’s </a:t>
            </a:r>
            <a:r>
              <a:rPr lang="en-US" sz="2400" b="0" u="none" strike="noStrike">
                <a:solidFill>
                  <a:schemeClr val="dk1"/>
                </a:solidFill>
                <a:effectLst/>
                <a:uFillTx/>
                <a:latin typeface="Courier New"/>
              </a:rPr>
              <a:t>/users </a:t>
            </a:r>
            <a:r>
              <a:rPr lang="en-US" sz="2400" b="0" u="none" strike="noStrike">
                <a:solidFill>
                  <a:schemeClr val="dk1"/>
                </a:solidFill>
                <a:effectLst/>
                <a:uFillTx/>
                <a:latin typeface="Work Sans"/>
              </a:rPr>
              <a:t>directory</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FileVault2 improved the encryption by encrypting full volumes with 128-bit AES encription</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Linux Distributions</a:t>
            </a:r>
            <a:endParaRPr lang="en-US" sz="4000" b="0" u="none" strike="noStrike">
              <a:solidFill>
                <a:schemeClr val="dk1"/>
              </a:solidFill>
              <a:effectLst/>
              <a:uFillTx/>
              <a:latin typeface="Calibri"/>
            </a:endParaRPr>
          </a:p>
        </p:txBody>
      </p:sp>
      <p:sp>
        <p:nvSpPr>
          <p:cNvPr id="128" name="PlaceHolder 2"/>
          <p:cNvSpPr>
            <a:spLocks noGrp="1"/>
          </p:cNvSpPr>
          <p:nvPr>
            <p:ph/>
          </p:nvPr>
        </p:nvSpPr>
        <p:spPr>
          <a:xfrm>
            <a:off x="477000" y="1825560"/>
            <a:ext cx="117709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UNIX distributions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Silicon Graphics, Inc. (SGI) IRIX, Santa Cruz Operation (SCO) UnixWare, Sun Solaris, IBM AIX, and HP-UX, most are no longer available.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Linux distributions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Ubuntu, CentOS, Mint, Fedora, and Gentoo</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Linux is only the core of the OS, packed with GUI and applications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All UNIX-like OSs have a kernel</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So do all Windows OSs</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Forensics Procedures in macOS (3 of 3)</a:t>
            </a:r>
            <a:endParaRPr lang="en-US" sz="4000" b="0" u="none" strike="noStrike">
              <a:solidFill>
                <a:schemeClr val="dk1"/>
              </a:solidFill>
              <a:effectLst/>
              <a:uFillTx/>
              <a:latin typeface="Calibri"/>
            </a:endParaRPr>
          </a:p>
        </p:txBody>
      </p:sp>
      <p:sp>
        <p:nvSpPr>
          <p:cNvPr id="188"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Keychain Access </a:t>
            </a:r>
            <a:r>
              <a:rPr lang="en-US" sz="2400" b="0" u="none" strike="noStrike">
                <a:solidFill>
                  <a:schemeClr val="dk1"/>
                </a:solidFill>
                <a:effectLst/>
                <a:uFillTx/>
                <a:latin typeface="Work Sans"/>
              </a:rPr>
              <a:t>has been used to manage passwords for applications, websites, and other system files</a:t>
            </a:r>
            <a:r>
              <a:rPr lang="en-US" sz="2000" b="0" u="none" strike="noStrike">
                <a:solidFill>
                  <a:schemeClr val="dk1"/>
                </a:solidFill>
                <a:effectLst/>
                <a:uFillTx/>
                <a:latin typeface="Work Sans"/>
              </a:rPr>
              <a:t> (Since Mac OS 8.6)</a:t>
            </a:r>
            <a:endParaRPr lang="en-US" sz="20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You can restore passwords using the Mac application Keychain Access or System Preferences/Passwords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Deleted files are in the Trash folder</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If a file is deleted at the command line, however, it doesn’t show up in the trash</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Acquisition Methods in macOS (1 of 2)</a:t>
            </a:r>
            <a:endParaRPr lang="en-US" sz="4000" b="0" u="none" strike="noStrike">
              <a:solidFill>
                <a:schemeClr val="dk1"/>
              </a:solidFill>
              <a:effectLst/>
              <a:uFillTx/>
              <a:latin typeface="Calibri"/>
            </a:endParaRPr>
          </a:p>
        </p:txBody>
      </p:sp>
      <p:sp>
        <p:nvSpPr>
          <p:cNvPr id="190"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examine a macOS you need to make an image of the drive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Apple products can use nonstandard or soldered-on components for storage and may have data encrypted with Apple’s T2 Security Chip or native Secure Enclave platform. </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You need a macOS-compatible forensic boot disk to make a forensics  image, which then must be written to an external drive or USB drive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Collect username, and password as well as the system administrator username and password to enable the boot from USB</a:t>
            </a:r>
            <a:endParaRPr lang="en-US" sz="2400" b="0" u="none" strike="noStrike">
              <a:solidFill>
                <a:schemeClr val="dk1"/>
              </a:solidFill>
              <a:effectLst/>
              <a:uFillTx/>
              <a:latin typeface="Work Sans"/>
            </a:endParaRPr>
          </a:p>
        </p:txBody>
      </p:sp>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1"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Acquisition Methods in macOS (2 of 2)</a:t>
            </a:r>
            <a:endParaRPr lang="en-US" sz="4000" b="0" u="none" strike="noStrike">
              <a:solidFill>
                <a:schemeClr val="dk1"/>
              </a:solidFill>
              <a:effectLst/>
              <a:uFillTx/>
              <a:latin typeface="Calibri"/>
            </a:endParaRPr>
          </a:p>
        </p:txBody>
      </p:sp>
      <p:sp>
        <p:nvSpPr>
          <p:cNvPr id="192"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using the macOS Recovery mode, you can disable secure boot or boot to an external device to conduct the acquisition</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After making an acquisition, examine the image of the file system</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tool you use depends on the image file format</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Cellebrite Digital Collector </a:t>
            </a:r>
            <a:r>
              <a:rPr lang="en-US" sz="2400" b="0" u="none" strike="noStrike">
                <a:solidFill>
                  <a:schemeClr val="dk1"/>
                </a:solidFill>
                <a:effectLst/>
                <a:uFillTx/>
                <a:latin typeface="Work Sans"/>
              </a:rPr>
              <a:t>and </a:t>
            </a:r>
            <a:r>
              <a:rPr lang="en-US" sz="2400" b="1" u="none" strike="noStrike">
                <a:solidFill>
                  <a:schemeClr val="dk1"/>
                </a:solidFill>
                <a:effectLst/>
                <a:uFillTx/>
                <a:latin typeface="Work Sans"/>
              </a:rPr>
              <a:t>Sumuri Recon ITR </a:t>
            </a:r>
            <a:r>
              <a:rPr lang="en-US" sz="2400" b="0" u="none" strike="noStrike">
                <a:solidFill>
                  <a:schemeClr val="dk1"/>
                </a:solidFill>
                <a:effectLst/>
                <a:uFillTx/>
                <a:latin typeface="Work Sans"/>
              </a:rPr>
              <a:t>have a function for disabling and enabling Disk Arbitration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Disk Arbitration is a macOS feature for disabling and enabling automatic mounting when a drive is connected via a USB or FireWire device</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3"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Using Linux Forensics Tools</a:t>
            </a:r>
            <a:endParaRPr lang="en-US" sz="4000" b="0" u="none" strike="noStrike">
              <a:solidFill>
                <a:schemeClr val="dk1"/>
              </a:solidFill>
              <a:effectLst/>
              <a:uFillTx/>
              <a:latin typeface="Calibri"/>
            </a:endParaRPr>
          </a:p>
        </p:txBody>
      </p:sp>
      <p:sp>
        <p:nvSpPr>
          <p:cNvPr id="194"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Most commercial computer forensics tools can analyze Linux Ext2, Ext3, Ext4, ReiserFS, and Reiser4 file systems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Freeware tools include Sleuth Kit and its web browser interface, Autopsy Forensic Browser</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Foremost is a freeware carving tool that can read many image file formats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has a configuration file, foremost.conf, which lists the most common file headers, footers, and data structures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Paladin Edge is an Ubuntu-based forensics tool</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Using the </a:t>
            </a:r>
            <a:r>
              <a:rPr lang="en-US" sz="4000" b="1" u="none" strike="noStrike">
                <a:solidFill>
                  <a:schemeClr val="dk1"/>
                </a:solidFill>
                <a:effectLst/>
                <a:uFillTx/>
                <a:latin typeface="Courier New"/>
              </a:rPr>
              <a:t>dc3dd</a:t>
            </a:r>
            <a:r>
              <a:rPr lang="en-US" sz="4000" b="1" u="none" strike="noStrike">
                <a:solidFill>
                  <a:schemeClr val="dk1"/>
                </a:solidFill>
                <a:effectLst/>
                <a:uFillTx/>
                <a:latin typeface="Work Sans "/>
              </a:rPr>
              <a:t> Command (1 of 2)</a:t>
            </a:r>
            <a:endParaRPr lang="en-US" sz="4000" b="0" u="none" strike="noStrike">
              <a:solidFill>
                <a:schemeClr val="dk1"/>
              </a:solidFill>
              <a:effectLst/>
              <a:uFillTx/>
              <a:latin typeface="Calibri"/>
            </a:endParaRPr>
          </a:p>
        </p:txBody>
      </p:sp>
      <p:sp>
        <p:nvSpPr>
          <p:cNvPr id="196"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0" u="none" strike="noStrike">
                <a:solidFill>
                  <a:schemeClr val="dk1"/>
                </a:solidFill>
                <a:effectLst/>
                <a:uFillTx/>
                <a:latin typeface="Courier New"/>
              </a:rPr>
              <a:t>dc3dd </a:t>
            </a:r>
            <a:r>
              <a:rPr lang="en-US" sz="2400" b="0" u="none" strike="noStrike">
                <a:solidFill>
                  <a:schemeClr val="dk1"/>
                </a:solidFill>
                <a:effectLst/>
                <a:uFillTx/>
                <a:latin typeface="Work Sans"/>
              </a:rPr>
              <a:t>utility is a command-line method to acquire a disk image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install </a:t>
            </a:r>
            <a:r>
              <a:rPr lang="en-US" sz="2400" b="0" u="none" strike="noStrike">
                <a:solidFill>
                  <a:schemeClr val="dk1"/>
                </a:solidFill>
                <a:effectLst/>
                <a:uFillTx/>
                <a:latin typeface="Courier New"/>
              </a:rPr>
              <a:t>dc3dd</a:t>
            </a:r>
            <a:r>
              <a:rPr lang="en-US" sz="2400" b="0" u="none" strike="noStrike">
                <a:solidFill>
                  <a:schemeClr val="dk1"/>
                </a:solidFill>
                <a:effectLst/>
                <a:uFillTx/>
                <a:latin typeface="Work Sans"/>
              </a:rPr>
              <a:t> on a Kali Linux, start a terminal shell window and type the following command:</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Courier New"/>
              </a:rPr>
              <a:t>dc3dd --help</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This command will return a message that it is not installed and will ask if you would like to install, type y to initiate the installation</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After </a:t>
            </a:r>
            <a:r>
              <a:rPr lang="en-US" sz="2400" b="0" u="none" strike="noStrike">
                <a:solidFill>
                  <a:schemeClr val="dk1"/>
                </a:solidFill>
                <a:effectLst/>
                <a:uFillTx/>
                <a:latin typeface="Courier New"/>
              </a:rPr>
              <a:t>dc3dd</a:t>
            </a:r>
            <a:r>
              <a:rPr lang="en-US" sz="2400" b="0" u="none" strike="noStrike">
                <a:solidFill>
                  <a:schemeClr val="dk1"/>
                </a:solidFill>
                <a:effectLst/>
                <a:uFillTx/>
                <a:latin typeface="Work Sans"/>
              </a:rPr>
              <a:t> is installed, type </a:t>
            </a:r>
            <a:r>
              <a:rPr lang="en-US" sz="2400" b="0" u="none" strike="noStrike">
                <a:solidFill>
                  <a:schemeClr val="dk1"/>
                </a:solidFill>
                <a:effectLst/>
                <a:uFillTx/>
                <a:latin typeface="Courier New"/>
              </a:rPr>
              <a:t>dc3dd --</a:t>
            </a:r>
            <a:r>
              <a:rPr lang="en-US" sz="2400" b="0" u="none" strike="noStrike">
                <a:solidFill>
                  <a:schemeClr val="dk1"/>
                </a:solidFill>
                <a:effectLst/>
                <a:uFillTx/>
                <a:latin typeface="Work Sans"/>
              </a:rPr>
              <a:t> </a:t>
            </a:r>
            <a:r>
              <a:rPr lang="en-US" sz="2400" b="0" u="none" strike="noStrike">
                <a:solidFill>
                  <a:schemeClr val="dk1"/>
                </a:solidFill>
                <a:effectLst/>
                <a:uFillTx/>
                <a:latin typeface="Courier New"/>
              </a:rPr>
              <a:t>help</a:t>
            </a:r>
            <a:r>
              <a:rPr lang="en-US" sz="2400" b="0" u="none" strike="noStrike">
                <a:solidFill>
                  <a:schemeClr val="dk1"/>
                </a:solidFill>
                <a:effectLst/>
                <a:uFillTx/>
                <a:latin typeface="Work Sans"/>
              </a:rPr>
              <a:t> again to review its options</a:t>
            </a:r>
            <a:endParaRPr lang="en-US" sz="2400" b="0" u="none" strike="noStrike">
              <a:solidFill>
                <a:schemeClr val="dk1"/>
              </a:solidFill>
              <a:effectLst/>
              <a:uFillTx/>
              <a:latin typeface="Work Sans"/>
            </a:endParaRPr>
          </a:p>
        </p:txBody>
      </p:sp>
    </p:spTree>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Using the </a:t>
            </a:r>
            <a:r>
              <a:rPr lang="en-US" sz="4000" b="1" u="none" strike="noStrike">
                <a:solidFill>
                  <a:schemeClr val="dk1"/>
                </a:solidFill>
                <a:effectLst/>
                <a:uFillTx/>
                <a:latin typeface="Courier New"/>
              </a:rPr>
              <a:t>dc3dd</a:t>
            </a:r>
            <a:r>
              <a:rPr lang="en-US" sz="4000" b="1" u="none" strike="noStrike">
                <a:solidFill>
                  <a:schemeClr val="dk1"/>
                </a:solidFill>
                <a:effectLst/>
                <a:uFillTx/>
                <a:latin typeface="Work Sans "/>
              </a:rPr>
              <a:t> Command (2 of 2)</a:t>
            </a:r>
            <a:endParaRPr lang="en-US" sz="4000" b="0" u="none" strike="noStrike">
              <a:solidFill>
                <a:schemeClr val="dk1"/>
              </a:solidFill>
              <a:effectLst/>
              <a:uFillTx/>
              <a:latin typeface="Calibri"/>
            </a:endParaRPr>
          </a:p>
        </p:txBody>
      </p:sp>
      <p:sp>
        <p:nvSpPr>
          <p:cNvPr id="198" name="TextBox 4"/>
          <p:cNvSpPr/>
          <p:nvPr/>
        </p:nvSpPr>
        <p:spPr>
          <a:xfrm>
            <a:off x="7315200" y="1905480"/>
            <a:ext cx="4294080" cy="23086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2400" b="1" u="none" strike="noStrike">
                <a:solidFill>
                  <a:schemeClr val="dk1"/>
                </a:solidFill>
                <a:effectLst/>
                <a:uFillTx/>
                <a:latin typeface="Work Sans"/>
              </a:rPr>
              <a:t>Figure 7-14</a:t>
            </a:r>
            <a:r>
              <a:rPr lang="en-US" sz="2400" b="0" u="none" strike="noStrike">
                <a:solidFill>
                  <a:schemeClr val="dk1"/>
                </a:solidFill>
                <a:effectLst/>
                <a:uFillTx/>
                <a:latin typeface="Work Sans"/>
              </a:rPr>
              <a:t>  </a:t>
            </a:r>
            <a:r>
              <a:rPr lang="en-US" sz="2400" b="0" u="none" strike="noStrike">
                <a:solidFill>
                  <a:schemeClr val="dk1"/>
                </a:solidFill>
                <a:effectLst/>
                <a:uFillTx/>
                <a:latin typeface="Courier New"/>
              </a:rPr>
              <a:t>dc3dd</a:t>
            </a:r>
            <a:r>
              <a:rPr lang="en-US" sz="2400" b="0" u="none" strike="noStrike">
                <a:solidFill>
                  <a:schemeClr val="dk1"/>
                </a:solidFill>
                <a:effectLst/>
                <a:uFillTx/>
                <a:latin typeface="Work Sans"/>
              </a:rPr>
              <a:t> acquisition</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99" name="Picture 3" descr="A screenshot of the terminal shell window in a Kali Linux distro displays the output for the d c 3 d d command. The hash output file set (hofs) is hofs equals case 07 dot 111. The volumes with the three-digit designation are at the output results for files case 07 dot 111, starting at .001 and incrementing by one for each segmented volume, it creates."/>
          <p:cNvPicPr/>
          <p:nvPr/>
        </p:nvPicPr>
        <p:blipFill>
          <a:blip r:embed="rId2"/>
          <a:stretch>
            <a:fillRect/>
          </a:stretch>
        </p:blipFill>
        <p:spPr>
          <a:xfrm>
            <a:off x="1395360" y="1344240"/>
            <a:ext cx="5803200" cy="4169160"/>
          </a:xfrm>
          <a:prstGeom prst="rect">
            <a:avLst/>
          </a:prstGeom>
          <a:noFill/>
          <a:ln w="0">
            <a:noFill/>
          </a:ln>
        </p:spPr>
      </p:pic>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0"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Using the Kali Linux Forensics Tools</a:t>
            </a:r>
            <a:endParaRPr lang="en-US" sz="4000" b="0" u="none" strike="noStrike">
              <a:solidFill>
                <a:schemeClr val="dk1"/>
              </a:solidFill>
              <a:effectLst/>
              <a:uFillTx/>
              <a:latin typeface="Calibri"/>
            </a:endParaRPr>
          </a:p>
        </p:txBody>
      </p:sp>
      <p:sp>
        <p:nvSpPr>
          <p:cNvPr id="201" name="PlaceHolder 2"/>
          <p:cNvSpPr>
            <a:spLocks noGrp="1"/>
          </p:cNvSpPr>
          <p:nvPr>
            <p:ph/>
          </p:nvPr>
        </p:nvSpPr>
        <p:spPr>
          <a:xfrm>
            <a:off x="477000" y="1600200"/>
            <a:ext cx="6152400" cy="45763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access the forensics tools in Kali Linux, when you launch the Kali VM, click the Kali image in the upper-left corner</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In the pane on the left, select “11 - Forensics”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Some notable tools include the following:</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Forensics Carving Tools, Forensics Imaging Tools, PDF Forensics Tools, the Sleuth Kit Suite, Autopsy, binwalk, bulk-extractor, and hashdeep</a:t>
            </a:r>
            <a:endParaRPr lang="en-US" sz="2400" b="0" u="none" strike="noStrike">
              <a:solidFill>
                <a:schemeClr val="dk1"/>
              </a:solidFill>
              <a:effectLst/>
              <a:uFillTx/>
              <a:latin typeface="Work Sans"/>
            </a:endParaRPr>
          </a:p>
        </p:txBody>
      </p:sp>
      <p:pic>
        <p:nvPicPr>
          <p:cNvPr id="202" name="Picture 1" descr="A screenshot of the Kali-Linux-2022.3-virtual box-a m d 64 Oracle V M Virtual Box window. Option 11-Forensics is selected on the left pane. It displays the forensic carving tools, forensic imaging tools, P D F forensics tools, and Sleuth kit suite."/>
          <p:cNvPicPr/>
          <p:nvPr/>
        </p:nvPicPr>
        <p:blipFill>
          <a:blip r:embed="rId2"/>
          <a:stretch>
            <a:fillRect/>
          </a:stretch>
        </p:blipFill>
        <p:spPr>
          <a:xfrm>
            <a:off x="6828480" y="1371600"/>
            <a:ext cx="5287320" cy="4236840"/>
          </a:xfrm>
          <a:prstGeom prst="rect">
            <a:avLst/>
          </a:prstGeom>
          <a:noFill/>
          <a:ln w="0">
            <a:noFill/>
          </a:ln>
        </p:spPr>
      </p:pic>
      <p:sp>
        <p:nvSpPr>
          <p:cNvPr id="203" name=""/>
          <p:cNvSpPr txBox="1"/>
          <p:nvPr/>
        </p:nvSpPr>
        <p:spPr>
          <a:xfrm>
            <a:off x="6934320" y="5651640"/>
            <a:ext cx="5257800" cy="520560"/>
          </a:xfrm>
          <a:prstGeom prst="rect">
            <a:avLst/>
          </a:prstGeom>
          <a:noFill/>
          <a:ln w="0">
            <a:noFill/>
          </a:ln>
        </p:spPr>
        <p:txBody>
          <a:bodyPr lIns="90000" tIns="45000" rIns="90000" bIns="45000" anchor="t">
            <a:spAutoFit/>
          </a:bodyPr>
          <a:lstStyle/>
          <a:p>
            <a:r>
              <a:rPr lang="en-US" sz="2200" b="1" u="none" strike="noStrike">
                <a:solidFill>
                  <a:schemeClr val="dk1"/>
                </a:solidFill>
                <a:effectLst/>
                <a:uFillTx/>
                <a:latin typeface="Work Sans"/>
              </a:rPr>
              <a:t>Figure 7-15</a:t>
            </a:r>
            <a:r>
              <a:rPr lang="en-US" sz="2200" b="0" u="none" strike="noStrike">
                <a:solidFill>
                  <a:schemeClr val="dk1"/>
                </a:solidFill>
                <a:effectLst/>
                <a:uFillTx/>
                <a:latin typeface="Work Sans"/>
              </a:rPr>
              <a:t>  Kali Linux forensics tools</a:t>
            </a:r>
            <a:endParaRPr lang="en-US" sz="2200" b="0" u="none" strike="noStrike">
              <a:solidFill>
                <a:srgbClr val="000000"/>
              </a:solidFill>
              <a:effectLst/>
              <a:uFillTx/>
              <a:latin typeface="Arial"/>
            </a:endParaRPr>
          </a:p>
        </p:txBody>
      </p:sp>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4"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Exploring Sleuth Kit</a:t>
            </a:r>
            <a:endParaRPr lang="en-US" sz="4000" b="0" u="none" strike="noStrike">
              <a:solidFill>
                <a:schemeClr val="dk1"/>
              </a:solidFill>
              <a:effectLst/>
              <a:uFillTx/>
              <a:latin typeface="Calibri"/>
            </a:endParaRPr>
          </a:p>
        </p:txBody>
      </p:sp>
      <p:sp>
        <p:nvSpPr>
          <p:cNvPr id="205" name="TextBox 4"/>
          <p:cNvSpPr/>
          <p:nvPr/>
        </p:nvSpPr>
        <p:spPr>
          <a:xfrm>
            <a:off x="7185600" y="1722600"/>
            <a:ext cx="4294080" cy="15699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7-16</a:t>
            </a:r>
            <a:r>
              <a:rPr lang="en-US" sz="2400" b="0" u="none" strike="noStrike">
                <a:solidFill>
                  <a:schemeClr val="dk1"/>
                </a:solidFill>
                <a:effectLst/>
                <a:uFillTx/>
                <a:latin typeface="Work Sans"/>
              </a:rPr>
              <a:t>  Kali Linux Sleuth Kit Suite</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206" name="Picture 5" descr="A screenshot of the Kali-Linux-2022.3-virtual box-a m d 64 Oracle V M Virtual Box window. Option 11-Forensics is selected on the left pane. It displays the expanded view of the Sleuth kit suite tools."/>
          <p:cNvPicPr/>
          <p:nvPr/>
        </p:nvPicPr>
        <p:blipFill>
          <a:blip r:embed="rId2"/>
          <a:stretch>
            <a:fillRect/>
          </a:stretch>
        </p:blipFill>
        <p:spPr>
          <a:xfrm>
            <a:off x="1633320" y="1427400"/>
            <a:ext cx="5207760" cy="4003200"/>
          </a:xfrm>
          <a:prstGeom prst="rect">
            <a:avLst/>
          </a:prstGeom>
          <a:noFill/>
          <a:ln w="0">
            <a:noFill/>
          </a:ln>
        </p:spPr>
      </p:pic>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Knowledge Check Activity 7-2</a:t>
            </a:r>
            <a:endParaRPr lang="en-US" sz="4000" b="0" u="none" strike="noStrike">
              <a:solidFill>
                <a:schemeClr val="dk1"/>
              </a:solidFill>
              <a:effectLst/>
              <a:uFillTx/>
              <a:latin typeface="Calibri"/>
            </a:endParaRPr>
          </a:p>
        </p:txBody>
      </p:sp>
      <p:sp>
        <p:nvSpPr>
          <p:cNvPr id="208"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Which mode does a macOS device need to be in to set up the computer for acquisition?</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macOS Rescue mode</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macOS Recovery mode</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macOS Regenerate mode</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macOS Restore mode</a:t>
            </a:r>
            <a:endParaRPr lang="en-US" sz="2400" b="0" u="none" strike="noStrike">
              <a:solidFill>
                <a:schemeClr val="dk1"/>
              </a:solidFill>
              <a:effectLst/>
              <a:uFillTx/>
              <a:latin typeface="Work Sans"/>
            </a:endParaRPr>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Knowledge Check Activity 7-2: Answer</a:t>
            </a:r>
            <a:endParaRPr lang="en-US" sz="4000" b="0" u="none" strike="noStrike">
              <a:solidFill>
                <a:schemeClr val="dk1"/>
              </a:solidFill>
              <a:effectLst/>
              <a:uFillTx/>
              <a:latin typeface="Calibri"/>
            </a:endParaRPr>
          </a:p>
        </p:txBody>
      </p:sp>
      <p:sp>
        <p:nvSpPr>
          <p:cNvPr id="210" name="PlaceHolder 2"/>
          <p:cNvSpPr>
            <a:spLocks noGrp="1"/>
          </p:cNvSpPr>
          <p:nvPr>
            <p:ph/>
          </p:nvPr>
        </p:nvSpPr>
        <p:spPr>
          <a:xfrm>
            <a:off x="475200" y="1728000"/>
            <a:ext cx="11241720" cy="2621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Which mode does a macOS device need to be in to set up the computer for acquisition?</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r>
              <a:rPr lang="en-US" sz="2400" b="1" u="none" strike="noStrike">
                <a:solidFill>
                  <a:schemeClr val="dk1"/>
                </a:solidFill>
                <a:effectLst/>
                <a:uFillTx/>
                <a:latin typeface="Work Sans"/>
              </a:rPr>
              <a:t>Answer: b. </a:t>
            </a:r>
            <a:r>
              <a:rPr lang="en-US" sz="2400" b="0" u="none" strike="noStrike">
                <a:solidFill>
                  <a:schemeClr val="dk1"/>
                </a:solidFill>
                <a:effectLst/>
                <a:uFillTx/>
                <a:latin typeface="Work Sans"/>
              </a:rPr>
              <a:t>macOS Recovery mode</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r>
              <a:rPr lang="en-US" sz="2200" b="0" u="none" strike="noStrike">
                <a:solidFill>
                  <a:schemeClr val="dk1"/>
                </a:solidFill>
                <a:effectLst/>
                <a:uFillTx/>
                <a:latin typeface="Work Sans"/>
              </a:rPr>
              <a:t>When conducting an acquisition, the digital forensics examiner may need to boot up into macOS Recovery mode to adjust system settings, such as disabling secure boot, or booting to external media, to conduct the acquisition of the Mac device. Refer to Apple’s documentation to set the computer in macOS Recovery mode.</a:t>
            </a:r>
            <a:endParaRPr lang="en-US" sz="2200" b="0" u="none" strike="noStrike">
              <a:solidFill>
                <a:schemeClr val="dk1"/>
              </a:solidFill>
              <a:effectLst/>
              <a:uFillTx/>
              <a:latin typeface="Work Sans"/>
            </a:endParaRP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File Structures in ext4 (1 of 3)</a:t>
            </a:r>
            <a:endParaRPr lang="en-US" sz="4000" b="0" u="none" strike="noStrike">
              <a:solidFill>
                <a:schemeClr val="dk1"/>
              </a:solidFill>
              <a:effectLst/>
              <a:uFillTx/>
              <a:latin typeface="Calibri"/>
            </a:endParaRPr>
          </a:p>
        </p:txBody>
      </p:sp>
      <p:sp>
        <p:nvSpPr>
          <p:cNvPr id="130"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early file system standard was </a:t>
            </a:r>
            <a:r>
              <a:rPr lang="en-US" sz="2400" b="1" u="none" strike="noStrike">
                <a:solidFill>
                  <a:schemeClr val="dk1"/>
                </a:solidFill>
                <a:effectLst/>
                <a:uFillTx/>
                <a:latin typeface="Work Sans"/>
              </a:rPr>
              <a:t>Second Extended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Ext2</a:t>
            </a:r>
            <a:r>
              <a:rPr lang="en-US" sz="2400" b="0" u="none" strike="noStrike">
                <a:solidFill>
                  <a:schemeClr val="dk1"/>
                </a:solidFill>
                <a:effectLst/>
                <a:uFillTx/>
                <a:latin typeface="Work Sans"/>
              </a:rPr>
              <a:t>)</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Third Extended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Ext3</a:t>
            </a:r>
            <a:r>
              <a:rPr lang="en-US" sz="2400" b="0" u="none" strike="noStrike">
                <a:solidFill>
                  <a:schemeClr val="dk1"/>
                </a:solidFill>
                <a:effectLst/>
                <a:uFillTx/>
                <a:latin typeface="Work Sans"/>
              </a:rPr>
              <a:t>) replaced Ext2 in most Linux distributions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Fourth Extended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Ext4</a:t>
            </a:r>
            <a:r>
              <a:rPr lang="en-US" sz="2400" b="0" u="none" strike="noStrike">
                <a:solidFill>
                  <a:schemeClr val="dk1"/>
                </a:solidFill>
                <a:effectLst/>
                <a:uFillTx/>
                <a:latin typeface="Work Sans"/>
              </a:rPr>
              <a:t>) is backward compatible with ext2/ext3</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improved management of large files and offered more flexibility</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is now considered the standard file system for most distributions</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11"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Self Assessment</a:t>
            </a:r>
            <a:endParaRPr lang="en-US" sz="4000" b="0" u="none" strike="noStrike">
              <a:solidFill>
                <a:schemeClr val="dk1"/>
              </a:solidFill>
              <a:effectLst/>
              <a:uFillTx/>
              <a:latin typeface="Calibri"/>
            </a:endParaRPr>
          </a:p>
        </p:txBody>
      </p:sp>
      <p:sp>
        <p:nvSpPr>
          <p:cNvPr id="212"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How does macOS reduce file fragmentation?</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endParaRPr lang="en-US" sz="2400" b="0" u="none" strike="noStrike">
              <a:solidFill>
                <a:schemeClr val="dk1"/>
              </a:solidFill>
              <a:effectLst/>
              <a:uFillTx/>
              <a:latin typeface="Work Sans"/>
            </a:endParaRPr>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1" name="PlaceHolder 1"/>
          <p:cNvSpPr>
            <a:spLocks noGrp="1"/>
          </p:cNvSpPr>
          <p:nvPr>
            <p:ph type="title" idx="4294967295"/>
          </p:nvPr>
        </p:nvSpPr>
        <p:spPr>
          <a:xfrm>
            <a:off x="5646600" y="1168560"/>
            <a:ext cx="6102360" cy="2385720"/>
          </a:xfrm>
          <a:prstGeom prst="rect">
            <a:avLst/>
          </a:prstGeom>
          <a:noFill/>
          <a:ln w="0">
            <a:noFill/>
          </a:ln>
        </p:spPr>
        <p:txBody>
          <a:bodyPr lIns="91440" tIns="45720" rIns="91440" bIns="45720" anchor="b">
            <a:noAutofit/>
          </a:bodyPr>
          <a:lstStyle/>
          <a:p>
            <a:pPr indent="0" defTabSz="914400">
              <a:lnSpc>
                <a:spcPct val="90000"/>
              </a:lnSpc>
              <a:buNone/>
              <a:tabLst>
                <a:tab pos="0"/>
              </a:tabLst>
            </a:pPr>
            <a:r>
              <a:rPr lang="en-US" sz="4800" b="1" u="none" strike="noStrike">
                <a:solidFill>
                  <a:schemeClr val="lt1"/>
                </a:solidFill>
                <a:effectLst/>
                <a:uFillTx/>
                <a:latin typeface="Work Sans "/>
              </a:rPr>
              <a:t>Guide to Computer Forensics and Investigations, 7e</a:t>
            </a:r>
            <a:endParaRPr lang="en-US" sz="4800" b="0" u="none" strike="noStrike">
              <a:solidFill>
                <a:srgbClr val="000000"/>
              </a:solidFill>
              <a:effectLst/>
              <a:uFillTx/>
              <a:latin typeface="Arial"/>
            </a:endParaRPr>
          </a:p>
        </p:txBody>
      </p:sp>
      <p:sp>
        <p:nvSpPr>
          <p:cNvPr id="162" name="PlaceHolder 2"/>
          <p:cNvSpPr>
            <a:spLocks noGrp="1"/>
          </p:cNvSpPr>
          <p:nvPr>
            <p:ph type="subTitle" idx="4294967295"/>
          </p:nvPr>
        </p:nvSpPr>
        <p:spPr>
          <a:xfrm>
            <a:off x="5646600" y="3809880"/>
            <a:ext cx="6102360" cy="142308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3200" b="0" u="none" strike="noStrike">
                <a:solidFill>
                  <a:schemeClr val="lt1"/>
                </a:solidFill>
                <a:effectLst/>
                <a:uFillTx/>
                <a:latin typeface="Work Sans"/>
              </a:rPr>
              <a:t>Module 6: Working with Microsoft File Systems and the Windows Registry</a:t>
            </a:r>
            <a:endParaRPr lang="en-US" sz="3200" b="0" u="none" strike="noStrike">
              <a:solidFill>
                <a:srgbClr val="000000"/>
              </a:solidFill>
              <a:effectLst/>
              <a:uFillTx/>
              <a:latin typeface="Arial"/>
            </a:endParaRPr>
          </a:p>
        </p:txBody>
      </p:sp>
      <p:pic>
        <p:nvPicPr>
          <p:cNvPr id="163" name="Picture Placeholder 6">
            <a:extLst>
              <a:ext uri="{C183D7F6-B498-43B3-948B-1728B52AA6E4}">
                <adec:decorative xmlns:adec="http://schemas.microsoft.com/office/drawing/2017/decorative" val="1"/>
              </a:ext>
            </a:extLst>
          </p:cNvPr>
          <p:cNvPicPr/>
          <p:nvPr/>
        </p:nvPicPr>
        <p:blipFill>
          <a:blip r:embed="rId3"/>
          <a:stretch>
            <a:fillRect/>
          </a:stretch>
        </p:blipFill>
        <p:spPr>
          <a:xfrm>
            <a:off x="474840" y="808200"/>
            <a:ext cx="4711320" cy="5240160"/>
          </a:xfrm>
          <a:prstGeom prst="rect">
            <a:avLst/>
          </a:prstGeom>
          <a:noFill/>
          <a:ln w="0">
            <a:noFill/>
          </a:ln>
        </p:spPr>
      </p:pic>
      <p:sp>
        <p:nvSpPr>
          <p:cNvPr id="164"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Module Objectives</a:t>
            </a:r>
            <a:endParaRPr lang="en-US" sz="4000" b="0" u="none" strike="noStrike">
              <a:solidFill>
                <a:srgbClr val="000000"/>
              </a:solidFill>
              <a:effectLst/>
              <a:uFillTx/>
              <a:latin typeface="Arial"/>
            </a:endParaRPr>
          </a:p>
        </p:txBody>
      </p:sp>
      <p:sp>
        <p:nvSpPr>
          <p:cNvPr id="16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By the end of this module, you should be able to:</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purpose and structure of file systems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Describe Microsoft file structures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structure of FAT disks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structure of NTFS disks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Describe whole disk encryption</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how the Windows Registry works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Identify Windows artifacts</a:t>
            </a:r>
            <a:endParaRPr lang="en-US" sz="22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File Systems</a:t>
            </a:r>
            <a:endParaRPr lang="en-US" sz="4000" b="0" u="none" strike="noStrike">
              <a:solidFill>
                <a:srgbClr val="000000"/>
              </a:solidFill>
              <a:effectLst/>
              <a:uFillTx/>
              <a:latin typeface="Arial"/>
            </a:endParaRPr>
          </a:p>
        </p:txBody>
      </p:sp>
      <p:sp>
        <p:nvSpPr>
          <p:cNvPr id="168"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a:t>
            </a:r>
            <a:r>
              <a:rPr lang="en-US" sz="2400" b="1" u="none" strike="noStrike">
                <a:solidFill>
                  <a:schemeClr val="dk1"/>
                </a:solidFill>
                <a:effectLst/>
                <a:uFillTx/>
                <a:latin typeface="Work Sans"/>
              </a:rPr>
              <a:t> file system </a:t>
            </a:r>
            <a:r>
              <a:rPr lang="en-US" sz="2400" b="0" u="none" strike="noStrike">
                <a:solidFill>
                  <a:schemeClr val="dk1"/>
                </a:solidFill>
                <a:effectLst/>
                <a:uFillTx/>
                <a:latin typeface="Work Sans"/>
              </a:rPr>
              <a:t>provides an OS a road map to data on a disk</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type of file system an OS uses determines how data is stored on the disk</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you need to access a suspect’s computer to acquire or inspect data, you should be familiar with both the computer’s OS and file systems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69" name="Picture 8"/>
          <p:cNvPicPr/>
          <p:nvPr/>
        </p:nvPicPr>
        <p:blipFill>
          <a:blip r:embed="rId2"/>
          <a:stretch>
            <a:fillRect/>
          </a:stretch>
        </p:blipFill>
        <p:spPr>
          <a:xfrm>
            <a:off x="7567200" y="2882880"/>
            <a:ext cx="4581000" cy="2811960"/>
          </a:xfrm>
          <a:prstGeom prst="rect">
            <a:avLst/>
          </a:prstGeom>
          <a:noFill/>
          <a:ln w="0">
            <a:noFill/>
          </a:ln>
        </p:spPr>
      </p:pic>
      <p:sp>
        <p:nvSpPr>
          <p:cNvPr id="170"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(1 of 4)</a:t>
            </a:r>
            <a:endParaRPr lang="en-US" sz="4000" b="0" u="none" strike="noStrike">
              <a:solidFill>
                <a:srgbClr val="000000"/>
              </a:solidFill>
              <a:effectLst/>
              <a:uFillTx/>
              <a:latin typeface="Arial"/>
            </a:endParaRPr>
          </a:p>
        </p:txBody>
      </p:sp>
      <p:sp>
        <p:nvSpPr>
          <p:cNvPr id="171"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Disk drives are made up of one or more platters coated with magnetic material</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Disk drive components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Geometry: </a:t>
            </a:r>
            <a:r>
              <a:rPr lang="en-US" sz="2400" b="0" u="none" strike="noStrike">
                <a:solidFill>
                  <a:schemeClr val="dk1"/>
                </a:solidFill>
                <a:effectLst/>
                <a:uFillTx/>
                <a:latin typeface="Work Sans"/>
              </a:rPr>
              <a:t>refers to a disk’s logical structure</a:t>
            </a:r>
            <a:br>
              <a:rPr sz="2400"/>
            </a:br>
            <a:r>
              <a:rPr lang="en-US" sz="2400" b="0" u="none" strike="noStrike">
                <a:solidFill>
                  <a:schemeClr val="dk1"/>
                </a:solidFill>
                <a:effectLst/>
                <a:uFillTx/>
                <a:latin typeface="Work Sans"/>
              </a:rPr>
              <a:t>of platters, tracks, and sectors.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Head: </a:t>
            </a:r>
            <a:r>
              <a:rPr lang="en-US" sz="2400" b="0" u="none" strike="noStrike">
                <a:solidFill>
                  <a:schemeClr val="dk1"/>
                </a:solidFill>
                <a:effectLst/>
                <a:uFillTx/>
                <a:latin typeface="Work Sans"/>
              </a:rPr>
              <a:t>The is the device that reads and </a:t>
            </a:r>
            <a:br>
              <a:rPr sz="2400"/>
            </a:br>
            <a:r>
              <a:rPr lang="en-US" sz="2400" b="0" u="none" strike="noStrike">
                <a:solidFill>
                  <a:schemeClr val="dk1"/>
                </a:solidFill>
                <a:effectLst/>
                <a:uFillTx/>
                <a:latin typeface="Work Sans"/>
              </a:rPr>
              <a:t>writes data to a drive. There are two </a:t>
            </a:r>
            <a:br>
              <a:rPr sz="2400"/>
            </a:br>
            <a:r>
              <a:rPr lang="en-US" sz="2400" b="0" u="none" strike="noStrike">
                <a:solidFill>
                  <a:schemeClr val="dk1"/>
                </a:solidFill>
                <a:effectLst/>
                <a:uFillTx/>
                <a:latin typeface="Work Sans"/>
              </a:rPr>
              <a:t>heads per platter that read and write the</a:t>
            </a:r>
            <a:br>
              <a:rPr sz="2400"/>
            </a:br>
            <a:r>
              <a:rPr lang="en-US" sz="2400" b="0" u="none" strike="noStrike">
                <a:solidFill>
                  <a:schemeClr val="dk1"/>
                </a:solidFill>
                <a:effectLst/>
                <a:uFillTx/>
                <a:latin typeface="Work Sans"/>
              </a:rPr>
              <a:t>top and bottom sides.</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72" name="Picture 3"/>
          <p:cNvPicPr/>
          <p:nvPr/>
        </p:nvPicPr>
        <p:blipFill>
          <a:blip r:embed="rId2"/>
          <a:srcRect l="435"/>
          <a:stretch>
            <a:fillRect/>
          </a:stretch>
        </p:blipFill>
        <p:spPr>
          <a:xfrm>
            <a:off x="6217920" y="763560"/>
            <a:ext cx="5985720" cy="6092640"/>
          </a:xfrm>
          <a:prstGeom prst="rect">
            <a:avLst/>
          </a:prstGeom>
          <a:noFill/>
          <a:ln w="0">
            <a:noFill/>
          </a:ln>
        </p:spPr>
      </p:pic>
      <p:sp>
        <p:nvSpPr>
          <p:cNvPr id="17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(2 of 4)</a:t>
            </a:r>
            <a:endParaRPr lang="en-US" sz="4000" b="0" u="none" strike="noStrike">
              <a:solidFill>
                <a:srgbClr val="000000"/>
              </a:solidFill>
              <a:effectLst/>
              <a:uFillTx/>
              <a:latin typeface="Arial"/>
            </a:endParaRPr>
          </a:p>
        </p:txBody>
      </p:sp>
      <p:sp>
        <p:nvSpPr>
          <p:cNvPr id="174" name="PlaceHolder 2"/>
          <p:cNvSpPr>
            <a:spLocks noGrp="1"/>
          </p:cNvSpPr>
          <p:nvPr>
            <p:ph/>
          </p:nvPr>
        </p:nvSpPr>
        <p:spPr>
          <a:xfrm>
            <a:off x="-145080" y="1608120"/>
            <a:ext cx="6012000" cy="4349520"/>
          </a:xfrm>
          <a:prstGeom prst="rect">
            <a:avLst/>
          </a:prstGeom>
          <a:noFill/>
          <a:ln w="0">
            <a:noFill/>
          </a:ln>
        </p:spPr>
        <p:txBody>
          <a:bodyPr lIns="91440" tIns="45720" rIns="91440" bIns="45720" anchor="t">
            <a:noAutofit/>
          </a:bodyPr>
          <a:lstStyle/>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Tracks: </a:t>
            </a:r>
            <a:r>
              <a:rPr lang="en-US" sz="2400" b="0" u="none" strike="noStrike">
                <a:solidFill>
                  <a:schemeClr val="dk1"/>
                </a:solidFill>
                <a:effectLst/>
                <a:uFillTx/>
                <a:latin typeface="Work Sans"/>
              </a:rPr>
              <a:t>A is one of the concentric circles on a disk platter where data is located.</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Cylinders: </a:t>
            </a:r>
            <a:r>
              <a:rPr lang="en-US" sz="2400" b="0" u="none" strike="noStrike">
                <a:solidFill>
                  <a:schemeClr val="dk1"/>
                </a:solidFill>
                <a:effectLst/>
                <a:uFillTx/>
                <a:latin typeface="Work Sans"/>
              </a:rPr>
              <a:t>A is a column of tracks on two or more disk platters. Typically, each platter has two surfaces: top and bottom.</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Sectors: </a:t>
            </a:r>
            <a:r>
              <a:rPr lang="en-US" sz="2400" b="0" u="none" strike="noStrike">
                <a:solidFill>
                  <a:schemeClr val="dk1"/>
                </a:solidFill>
                <a:effectLst/>
                <a:uFillTx/>
                <a:latin typeface="Work Sans"/>
              </a:rPr>
              <a:t>A is a section on a track; it typically ranges from 512 to 4096 bytes.</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75" name="Picture 5"/>
          <p:cNvPicPr/>
          <p:nvPr/>
        </p:nvPicPr>
        <p:blipFill>
          <a:blip r:embed="rId2"/>
          <a:stretch>
            <a:fillRect/>
          </a:stretch>
        </p:blipFill>
        <p:spPr>
          <a:xfrm>
            <a:off x="1669320" y="914400"/>
            <a:ext cx="3710520" cy="5277240"/>
          </a:xfrm>
          <a:prstGeom prst="rect">
            <a:avLst/>
          </a:prstGeom>
          <a:noFill/>
          <a:ln w="0">
            <a:noFill/>
          </a:ln>
        </p:spPr>
      </p:pic>
      <p:sp>
        <p:nvSpPr>
          <p:cNvPr id="176"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(3 of 5)</a:t>
            </a:r>
            <a:endParaRPr lang="en-US" sz="4000" b="0" u="none" strike="noStrike">
              <a:solidFill>
                <a:srgbClr val="000000"/>
              </a:solidFill>
              <a:effectLst/>
              <a:uFillTx/>
              <a:latin typeface="Arial"/>
            </a:endParaRPr>
          </a:p>
        </p:txBody>
      </p:sp>
      <p:pic>
        <p:nvPicPr>
          <p:cNvPr id="177" name="Picture 7"/>
          <p:cNvPicPr/>
          <p:nvPr/>
        </p:nvPicPr>
        <p:blipFill>
          <a:blip r:embed="rId3"/>
          <a:stretch>
            <a:fillRect/>
          </a:stretch>
        </p:blipFill>
        <p:spPr>
          <a:xfrm>
            <a:off x="6348240" y="2691360"/>
            <a:ext cx="4937760" cy="1971720"/>
          </a:xfrm>
          <a:prstGeom prst="rect">
            <a:avLst/>
          </a:prstGeom>
          <a:noFill/>
          <a:ln w="0">
            <a:noFill/>
          </a:ln>
        </p:spPr>
      </p:pic>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(3 of 4)</a:t>
            </a:r>
            <a:endParaRPr lang="en-US" sz="4000" b="0" u="none" strike="noStrike">
              <a:solidFill>
                <a:srgbClr val="000000"/>
              </a:solidFill>
              <a:effectLst/>
              <a:uFillTx/>
              <a:latin typeface="Arial"/>
            </a:endParaRPr>
          </a:p>
        </p:txBody>
      </p:sp>
      <p:sp>
        <p:nvSpPr>
          <p:cNvPr id="179" name="PlaceHolder 2"/>
          <p:cNvSpPr>
            <a:spLocks noGrp="1"/>
          </p:cNvSpPr>
          <p:nvPr>
            <p:ph/>
          </p:nvPr>
        </p:nvSpPr>
        <p:spPr>
          <a:xfrm>
            <a:off x="477000" y="1825560"/>
            <a:ext cx="1154844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Properties handled at the drive’s hardware or firmware level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Zone bit recording (ZBR) </a:t>
            </a:r>
            <a:r>
              <a:rPr lang="en-US" sz="2400" b="0" u="none" strike="noStrike">
                <a:solidFill>
                  <a:schemeClr val="dk1"/>
                </a:solidFill>
                <a:effectLst/>
                <a:uFillTx/>
                <a:latin typeface="Work Sans"/>
              </a:rPr>
              <a:t>is how most manufacturers deal with the fact that a platter’s inner tracks have a smaller circumference </a:t>
            </a:r>
            <a:r>
              <a:rPr lang="en-US" sz="2000" b="0" u="none" strike="noStrike">
                <a:solidFill>
                  <a:schemeClr val="dk1"/>
                </a:solidFill>
                <a:effectLst/>
                <a:uFillTx/>
                <a:latin typeface="Work Sans"/>
              </a:rPr>
              <a:t>(therefore store less data) </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Track density </a:t>
            </a:r>
            <a:r>
              <a:rPr lang="en-US" sz="2400" b="0" u="none" strike="noStrike">
                <a:solidFill>
                  <a:schemeClr val="dk1"/>
                </a:solidFill>
                <a:effectLst/>
                <a:uFillTx/>
                <a:latin typeface="Work Sans"/>
              </a:rPr>
              <a:t>is the space between each track </a:t>
            </a:r>
            <a:r>
              <a:rPr lang="en-US" sz="2000" b="0" u="none" strike="noStrike">
                <a:solidFill>
                  <a:schemeClr val="dk1"/>
                </a:solidFill>
                <a:effectLst/>
                <a:uFillTx/>
                <a:latin typeface="Work Sans"/>
              </a:rPr>
              <a:t>(less space = more storage)</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Areal density </a:t>
            </a:r>
            <a:r>
              <a:rPr lang="en-US" sz="2400" b="0" u="none" strike="noStrike">
                <a:solidFill>
                  <a:schemeClr val="dk1"/>
                </a:solidFill>
                <a:effectLst/>
                <a:uFillTx/>
                <a:latin typeface="Work Sans"/>
              </a:rPr>
              <a:t>is the number of bits in one square inch of a disk platter</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Head and cylinder skew</a:t>
            </a:r>
            <a:r>
              <a:rPr lang="en-US" sz="2400" b="0" u="none" strike="noStrike">
                <a:solidFill>
                  <a:schemeClr val="dk1"/>
                </a:solidFill>
                <a:effectLst/>
                <a:uFillTx/>
                <a:latin typeface="Work Sans"/>
              </a:rPr>
              <a:t> are used to improve disk performance </a:t>
            </a:r>
            <a:r>
              <a:rPr lang="en-US" sz="2000" b="0" u="none" strike="noStrike">
                <a:solidFill>
                  <a:schemeClr val="dk1"/>
                </a:solidFill>
                <a:effectLst/>
                <a:uFillTx/>
                <a:latin typeface="Work Sans"/>
              </a:rPr>
              <a:t>(to compensate offset while disk is spinning)</a:t>
            </a:r>
            <a:endParaRPr lang="en-US" sz="20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0"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(4 of 4)</a:t>
            </a:r>
            <a:endParaRPr lang="en-US" sz="4000" b="0" u="none" strike="noStrike">
              <a:solidFill>
                <a:srgbClr val="000000"/>
              </a:solidFill>
              <a:effectLst/>
              <a:uFillTx/>
              <a:latin typeface="Arial"/>
            </a:endParaRPr>
          </a:p>
        </p:txBody>
      </p:sp>
      <p:sp>
        <p:nvSpPr>
          <p:cNvPr id="181" name="PlaceHolder 2"/>
          <p:cNvSpPr>
            <a:spLocks noGrp="1"/>
          </p:cNvSpPr>
          <p:nvPr>
            <p:ph/>
          </p:nvPr>
        </p:nvSpPr>
        <p:spPr>
          <a:xfrm>
            <a:off x="477000" y="1566720"/>
            <a:ext cx="11240280" cy="46083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Master Boot Record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MBR</a:t>
            </a:r>
            <a:r>
              <a:rPr lang="en-US" sz="2400" b="0" u="none" strike="noStrike">
                <a:solidFill>
                  <a:schemeClr val="dk1"/>
                </a:solidFill>
                <a:effectLst/>
                <a:uFillTx/>
                <a:latin typeface="Work Sans"/>
              </a:rPr>
              <a:t>) and </a:t>
            </a:r>
            <a:r>
              <a:rPr lang="en-US" sz="2400" b="1" u="none" strike="noStrike">
                <a:solidFill>
                  <a:schemeClr val="dk1"/>
                </a:solidFill>
                <a:effectLst/>
                <a:uFillTx/>
                <a:latin typeface="Work Sans"/>
              </a:rPr>
              <a:t>GUID Partition Table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GPT</a:t>
            </a:r>
            <a:r>
              <a:rPr lang="en-US" sz="2400" b="0" u="none" strike="noStrike">
                <a:solidFill>
                  <a:schemeClr val="dk1"/>
                </a:solidFill>
                <a:effectLst/>
                <a:uFillTx/>
                <a:latin typeface="Work Sans"/>
              </a:rPr>
              <a:t>) are two file system programs that define the logical </a:t>
            </a:r>
            <a:r>
              <a:rPr lang="en-US" sz="2400" b="1" u="none" strike="noStrike">
                <a:solidFill>
                  <a:schemeClr val="dk1"/>
                </a:solidFill>
                <a:effectLst/>
                <a:uFillTx/>
                <a:latin typeface="Work Sans"/>
              </a:rPr>
              <a:t>partition </a:t>
            </a:r>
            <a:r>
              <a:rPr lang="en-US" sz="2400" b="0" u="none" strike="noStrike">
                <a:solidFill>
                  <a:schemeClr val="dk1"/>
                </a:solidFill>
                <a:effectLst/>
                <a:uFillTx/>
                <a:latin typeface="Work Sans"/>
              </a:rPr>
              <a:t>volume</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Both are located in sector 0 of a disk drive</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GPT</a:t>
            </a:r>
            <a:r>
              <a:rPr lang="en-US" sz="2400" b="0" u="none" strike="noStrike">
                <a:solidFill>
                  <a:schemeClr val="dk1"/>
                </a:solidFill>
                <a:effectLst/>
                <a:uFillTx/>
                <a:latin typeface="Work Sans"/>
              </a:rPr>
              <a:t> formatted drives convert the CHS (Cylinder-Head-Sector) addressing scheme into</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logical block address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LBA</a:t>
            </a:r>
            <a:r>
              <a:rPr lang="en-US" sz="2400" b="0" u="none" strike="noStrike">
                <a:solidFill>
                  <a:schemeClr val="dk1"/>
                </a:solidFill>
                <a:effectLst/>
                <a:uFillTx/>
                <a:latin typeface="Work Sans"/>
              </a:rPr>
              <a:t>) is the physical sector on a GPT drive that is typically 4096 bytes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LBA address numbering starts at 0, and counts up sequentially to the last sector on the disk drive.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Can be used on drives larger than 2.2 TB</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2"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Exploring Microsoft File Structures</a:t>
            </a:r>
            <a:endParaRPr lang="en-US" sz="4000" b="0" u="none" strike="noStrike">
              <a:solidFill>
                <a:srgbClr val="000000"/>
              </a:solidFill>
              <a:effectLst/>
              <a:uFillTx/>
              <a:latin typeface="Arial"/>
            </a:endParaRPr>
          </a:p>
        </p:txBody>
      </p:sp>
      <p:sp>
        <p:nvSpPr>
          <p:cNvPr id="183"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Microsoft file structures, sectors are grouped to form </a:t>
            </a:r>
            <a:r>
              <a:rPr lang="en-US" sz="2400" b="1" u="none" strike="noStrike">
                <a:solidFill>
                  <a:schemeClr val="dk1"/>
                </a:solidFill>
                <a:effectLst/>
                <a:uFillTx/>
                <a:latin typeface="Work Sans"/>
              </a:rPr>
              <a:t>clusters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Which is storage allocation units of one or more sectors</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Clusters are numbered sequentially starting at 0 in NTFS and 2 in FAT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OS assigns each cluster a number, called </a:t>
            </a:r>
            <a:r>
              <a:rPr lang="en-US" sz="2400" b="1" u="none" strike="noStrike">
                <a:solidFill>
                  <a:schemeClr val="dk1"/>
                </a:solidFill>
                <a:effectLst/>
                <a:uFillTx/>
                <a:latin typeface="Work Sans"/>
              </a:rPr>
              <a:t>logical addresses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Sector numbers are called </a:t>
            </a:r>
            <a:r>
              <a:rPr lang="en-US" sz="2400" b="1" u="none" strike="noStrike">
                <a:solidFill>
                  <a:schemeClr val="dk1"/>
                </a:solidFill>
                <a:effectLst/>
                <a:uFillTx/>
                <a:latin typeface="Work Sans"/>
              </a:rPr>
              <a:t>physical addresses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Clusters and their addresses are specific to a logical disk drive, which is a disk partition</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1"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File Structures in ext4 (2 of 3)</a:t>
            </a:r>
            <a:endParaRPr lang="en-US" sz="4000" b="0" u="none" strike="noStrike">
              <a:solidFill>
                <a:schemeClr val="dk1"/>
              </a:solidFill>
              <a:effectLst/>
              <a:uFillTx/>
              <a:latin typeface="Calibri"/>
            </a:endParaRPr>
          </a:p>
        </p:txBody>
      </p:sp>
      <p:sp>
        <p:nvSpPr>
          <p:cNvPr id="132" name="PlaceHolder 2"/>
          <p:cNvSpPr>
            <a:spLocks noGrp="1"/>
          </p:cNvSpPr>
          <p:nvPr>
            <p:ph/>
          </p:nvPr>
        </p:nvSpPr>
        <p:spPr>
          <a:xfrm>
            <a:off x="477000" y="1438560"/>
            <a:ext cx="11538000" cy="4737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Advantages of the ext4 file system include the following:</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Linux system ext4 will automatically mount an ext3 drive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ext4 file system allows for larger file sizes, longer file names, and unlimited subdirectories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ext4 file system introduced </a:t>
            </a:r>
            <a:r>
              <a:rPr lang="en-US" sz="2400" b="1" u="none" strike="noStrike">
                <a:solidFill>
                  <a:schemeClr val="dk1"/>
                </a:solidFill>
                <a:effectLst/>
                <a:uFillTx/>
                <a:latin typeface="Work Sans"/>
              </a:rPr>
              <a:t>extents </a:t>
            </a:r>
            <a:r>
              <a:rPr lang="en-US" sz="2400" b="0" u="none" strike="noStrike">
                <a:solidFill>
                  <a:schemeClr val="dk1"/>
                </a:solidFill>
                <a:effectLst/>
                <a:uFillTx/>
                <a:latin typeface="Work Sans"/>
              </a:rPr>
              <a:t>to replace the indirect pointers. </a:t>
            </a:r>
            <a:r>
              <a:rPr lang="en-US" sz="2400" b="1" u="none" strike="noStrike">
                <a:solidFill>
                  <a:schemeClr val="dk1"/>
                </a:solidFill>
                <a:effectLst/>
                <a:uFillTx/>
                <a:latin typeface="Work Sans"/>
              </a:rPr>
              <a:t>Eextents</a:t>
            </a:r>
            <a:r>
              <a:rPr lang="en-US" sz="2400" b="0" u="none" strike="noStrike">
                <a:solidFill>
                  <a:schemeClr val="dk1"/>
                </a:solidFill>
                <a:effectLst/>
                <a:uFillTx/>
                <a:latin typeface="Work Sans"/>
              </a:rPr>
              <a:t> that uses a contiguous areas of physical storage used to reduce file fragmentation, store the first and the last block and if needed, add an extent </a:t>
            </a:r>
            <a:r>
              <a:rPr lang="en-US" sz="2400" b="1" u="none" strike="noStrike">
                <a:solidFill>
                  <a:schemeClr val="dk1"/>
                </a:solidFill>
                <a:effectLst/>
                <a:uFillTx/>
                <a:latin typeface="Work Sans"/>
              </a:rPr>
              <a:t>inode</a:t>
            </a:r>
            <a:r>
              <a:rPr lang="en-US" sz="2400" b="0" u="none" strike="noStrike">
                <a:solidFill>
                  <a:schemeClr val="dk1"/>
                </a:solidFill>
                <a:effectLst/>
                <a:uFillTx/>
                <a:latin typeface="Work Sans"/>
              </a:rPr>
              <a:t> to link to the additional data for larger files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Flexible group blocks allow several block groups to be one logical group</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4"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(1 of 4)</a:t>
            </a:r>
            <a:endParaRPr lang="en-US" sz="4000" b="0" u="none" strike="noStrike">
              <a:solidFill>
                <a:srgbClr val="000000"/>
              </a:solidFill>
              <a:effectLst/>
              <a:uFillTx/>
              <a:latin typeface="Arial"/>
            </a:endParaRPr>
          </a:p>
        </p:txBody>
      </p:sp>
      <p:sp>
        <p:nvSpPr>
          <p:cNvPr id="185"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On disk drives with multiple partitions, there are small unused spaces between partitions called the </a:t>
            </a:r>
            <a:r>
              <a:rPr lang="en-US" sz="2400" b="1" u="none" strike="noStrike">
                <a:solidFill>
                  <a:schemeClr val="dk1"/>
                </a:solidFill>
                <a:effectLst/>
                <a:uFillTx/>
                <a:latin typeface="Work Sans"/>
              </a:rPr>
              <a:t>partition gap</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 A partition gap</a:t>
            </a:r>
            <a:r>
              <a:rPr lang="en-US" sz="2400" b="0" u="none" strike="noStrike">
                <a:solidFill>
                  <a:schemeClr val="dk1"/>
                </a:solidFill>
                <a:effectLst/>
                <a:uFillTx/>
                <a:latin typeface="Work Sans"/>
              </a:rPr>
              <a:t> can be used to hide data on a disk drive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Data can also be hidden at the end of a disk by declaring a smaller number of bytes for the disk less than the actual drive size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access a hidden partition or the ending section of a drive, a disk editor can activate the hidden partition by updating the partition table, or a Hex editor can be used to read hidden areas</a:t>
            </a:r>
            <a:endParaRPr lang="en-US" sz="2400" b="0" u="none" strike="noStrike">
              <a:solidFill>
                <a:srgbClr val="000000"/>
              </a:solidFill>
              <a:effectLst/>
              <a:uFillTx/>
              <a:latin typeface="Arial"/>
            </a:endParaRPr>
          </a:p>
        </p:txBody>
      </p:sp>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86" name="Picture 5"/>
          <p:cNvPicPr/>
          <p:nvPr/>
        </p:nvPicPr>
        <p:blipFill>
          <a:blip r:embed="rId2"/>
          <a:srcRect b="1643"/>
          <a:stretch>
            <a:fillRect/>
          </a:stretch>
        </p:blipFill>
        <p:spPr>
          <a:xfrm>
            <a:off x="3325320" y="968400"/>
            <a:ext cx="8735040" cy="5186160"/>
          </a:xfrm>
          <a:prstGeom prst="rect">
            <a:avLst/>
          </a:prstGeom>
          <a:noFill/>
          <a:ln w="0">
            <a:noFill/>
          </a:ln>
        </p:spPr>
      </p:pic>
      <p:sp>
        <p:nvSpPr>
          <p:cNvPr id="18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(2 of 4)</a:t>
            </a:r>
            <a:endParaRPr lang="en-US" sz="4000" b="0" u="none" strike="noStrike">
              <a:solidFill>
                <a:srgbClr val="000000"/>
              </a:solidFill>
              <a:effectLst/>
              <a:uFillTx/>
              <a:latin typeface="Arial"/>
            </a:endParaRPr>
          </a:p>
        </p:txBody>
      </p:sp>
      <p:sp>
        <p:nvSpPr>
          <p:cNvPr id="188" name="TextBox 4"/>
          <p:cNvSpPr/>
          <p:nvPr/>
        </p:nvSpPr>
        <p:spPr>
          <a:xfrm>
            <a:off x="524160" y="3967920"/>
            <a:ext cx="4292640" cy="19407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6-4</a:t>
            </a:r>
            <a:r>
              <a:rPr lang="en-US" sz="2400" b="0" u="none" strike="noStrike">
                <a:solidFill>
                  <a:schemeClr val="dk1"/>
                </a:solidFill>
                <a:effectLst/>
                <a:uFillTx/>
                <a:latin typeface="Work Sans"/>
              </a:rPr>
              <a:t>  A closeup of the partition table section of the MBR</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(3 of 4)</a:t>
            </a:r>
            <a:endParaRPr lang="en-US" sz="4000" b="0" u="none" strike="noStrike">
              <a:solidFill>
                <a:srgbClr val="000000"/>
              </a:solidFill>
              <a:effectLst/>
              <a:uFillTx/>
              <a:latin typeface="Arial"/>
            </a:endParaRPr>
          </a:p>
        </p:txBody>
      </p:sp>
      <p:sp>
        <p:nvSpPr>
          <p:cNvPr id="190"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GUID GPT utility was developed to replace the MBR</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GPT drive can access up to 18 EB per partition</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partition boot sector 0 is the first sector of the first cluster, which consists of one or more sectors of the partition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sector 0 of the boot partition’s cluster 0 is information that contains the number of bytes per sector, how many sectors are assigned to a cluster, and the number of sectors allotted to the partition</a:t>
            </a:r>
            <a:endParaRPr lang="en-US" sz="2400" b="0" u="none" strike="noStrike">
              <a:solidFill>
                <a:srgbClr val="000000"/>
              </a:solidFill>
              <a:effectLst/>
              <a:uFillTx/>
              <a:latin typeface="Arial"/>
            </a:endParaRPr>
          </a:p>
        </p:txBody>
      </p:sp>
    </p:spTree>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91" name="Picture 3"/>
          <p:cNvPicPr/>
          <p:nvPr/>
        </p:nvPicPr>
        <p:blipFill>
          <a:blip r:embed="rId2"/>
          <a:srcRect l="1" r="206"/>
          <a:stretch>
            <a:fillRect/>
          </a:stretch>
        </p:blipFill>
        <p:spPr>
          <a:xfrm>
            <a:off x="664560" y="2545200"/>
            <a:ext cx="10492920" cy="3635280"/>
          </a:xfrm>
          <a:prstGeom prst="rect">
            <a:avLst/>
          </a:prstGeom>
          <a:noFill/>
          <a:ln w="0">
            <a:noFill/>
          </a:ln>
        </p:spPr>
      </p:pic>
      <p:sp>
        <p:nvSpPr>
          <p:cNvPr id="192"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(4 of 4)</a:t>
            </a:r>
            <a:endParaRPr lang="en-US" sz="4000" b="0" u="none" strike="noStrike">
              <a:solidFill>
                <a:srgbClr val="000000"/>
              </a:solidFill>
              <a:effectLst/>
              <a:uFillTx/>
              <a:latin typeface="Arial"/>
            </a:endParaRPr>
          </a:p>
        </p:txBody>
      </p:sp>
      <p:sp>
        <p:nvSpPr>
          <p:cNvPr id="193" name="TextBox 4"/>
          <p:cNvSpPr/>
          <p:nvPr/>
        </p:nvSpPr>
        <p:spPr>
          <a:xfrm>
            <a:off x="7732800" y="4815000"/>
            <a:ext cx="4292640" cy="157140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6-7</a:t>
            </a:r>
            <a:r>
              <a:rPr lang="en-US" sz="2400" b="0" u="none" strike="noStrike">
                <a:solidFill>
                  <a:schemeClr val="dk1"/>
                </a:solidFill>
                <a:effectLst/>
                <a:uFillTx/>
                <a:latin typeface="Work Sans"/>
              </a:rPr>
              <a:t>  FAT32 partition boot sector</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
        <p:nvSpPr>
          <p:cNvPr id="194" name="TextBox 7"/>
          <p:cNvSpPr/>
          <p:nvPr/>
        </p:nvSpPr>
        <p:spPr>
          <a:xfrm>
            <a:off x="725760" y="1210680"/>
            <a:ext cx="10565640" cy="1202040"/>
          </a:xfrm>
          <a:prstGeom prst="rect">
            <a:avLst/>
          </a:prstGeom>
          <a:noFill/>
          <a:ln w="0">
            <a:noFill/>
          </a:ln>
        </p:spPr>
        <p:style>
          <a:lnRef idx="0"/>
          <a:fillRef idx="0"/>
          <a:effectRef idx="0"/>
          <a:fontRef idx="minor"/>
        </p:style>
        <p:txBody>
          <a:bodyPr lIns="90000" tIns="45000" rIns="90000" bIns="45000" anchor="t">
            <a:spAutoFit/>
          </a:bodyPr>
          <a:lstStyle/>
          <a:p>
            <a:pPr marL="285840" indent="-285840">
              <a:lnSpc>
                <a:spcPct val="100000"/>
              </a:lnSpc>
              <a:buClr>
                <a:srgbClr val="282F7C"/>
              </a:buClr>
              <a:buFont typeface="Arial"/>
              <a:buChar char="•"/>
            </a:pPr>
            <a:r>
              <a:rPr lang="en-US" sz="2400" b="0" u="none" strike="noStrike">
                <a:solidFill>
                  <a:schemeClr val="dk1"/>
                </a:solidFill>
                <a:effectLst/>
                <a:uFillTx/>
                <a:latin typeface="Work Sans"/>
              </a:rPr>
              <a:t>In addition to the primary boot sector located at sector 0 of a disk drive, each partition volume has its own boot sector 0. </a:t>
            </a:r>
            <a:endParaRPr lang="en-US" sz="2400" b="0" u="none" strike="noStrike">
              <a:solidFill>
                <a:srgbClr val="000000"/>
              </a:solidFill>
              <a:effectLst/>
              <a:uFillTx/>
              <a:latin typeface="Arial"/>
            </a:endParaRPr>
          </a:p>
          <a:p>
            <a:pPr marL="285840" indent="-285840">
              <a:lnSpc>
                <a:spcPct val="100000"/>
              </a:lnSpc>
              <a:buClr>
                <a:srgbClr val="282F7C"/>
              </a:buClr>
              <a:buFont typeface="Arial"/>
              <a:buChar char="•"/>
            </a:pPr>
            <a:r>
              <a:rPr lang="en-US" sz="2400" b="0" u="none" strike="noStrike">
                <a:solidFill>
                  <a:schemeClr val="dk1"/>
                </a:solidFill>
                <a:effectLst/>
                <a:uFillTx/>
                <a:latin typeface="Work Sans"/>
              </a:rPr>
              <a:t>This first cluster that starts has a logical address starting at zero. </a:t>
            </a:r>
            <a:endParaRPr lang="en-US" sz="2400" b="0" u="none" strike="noStrike">
              <a:solidFill>
                <a:srgbClr val="000000"/>
              </a:solidFill>
              <a:effectLst/>
              <a:uFillTx/>
              <a:latin typeface="Arial"/>
            </a:endParaRPr>
          </a:p>
        </p:txBody>
      </p:sp>
    </p:spTree>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Examining FAT Disks</a:t>
            </a:r>
            <a:endParaRPr lang="en-US" sz="4000" b="0" u="none" strike="noStrike">
              <a:solidFill>
                <a:srgbClr val="000000"/>
              </a:solidFill>
              <a:effectLst/>
              <a:uFillTx/>
              <a:latin typeface="Arial"/>
            </a:endParaRPr>
          </a:p>
        </p:txBody>
      </p:sp>
      <p:sp>
        <p:nvSpPr>
          <p:cNvPr id="19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File Allocation Table (FAT) </a:t>
            </a:r>
            <a:r>
              <a:rPr lang="en-US" sz="2400" b="0" u="none" strike="noStrike">
                <a:solidFill>
                  <a:schemeClr val="dk1"/>
                </a:solidFill>
                <a:effectLst/>
                <a:uFillTx/>
                <a:latin typeface="Work Sans"/>
              </a:rPr>
              <a:t>is the file structure database that Microsoft originally designed for floppy disks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FAT database is typically written to a disk’s outermost track and contains file names, directory names, date and time stamps, the starting cluster number, and file attributes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There are three current FAT versions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FAT16, FAT32, and exFAT (used for mobile personal storage devices) </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Cluster sizes vary according to the hard disk size and file system</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97" name="Picture 4"/>
          <p:cNvPicPr/>
          <p:nvPr/>
        </p:nvPicPr>
        <p:blipFill>
          <a:blip r:embed="rId2"/>
          <a:stretch>
            <a:fillRect/>
          </a:stretch>
        </p:blipFill>
        <p:spPr>
          <a:xfrm>
            <a:off x="6175080" y="4275000"/>
            <a:ext cx="6040440" cy="1838520"/>
          </a:xfrm>
          <a:prstGeom prst="rect">
            <a:avLst/>
          </a:prstGeom>
          <a:noFill/>
          <a:ln w="0">
            <a:noFill/>
          </a:ln>
        </p:spPr>
      </p:pic>
      <p:sp>
        <p:nvSpPr>
          <p:cNvPr id="19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Drive Slack Space</a:t>
            </a:r>
            <a:endParaRPr lang="en-US" sz="4000" b="0" u="none" strike="noStrike">
              <a:solidFill>
                <a:srgbClr val="000000"/>
              </a:solidFill>
              <a:effectLst/>
              <a:uFillTx/>
              <a:latin typeface="Arial"/>
            </a:endParaRPr>
          </a:p>
        </p:txBody>
      </p:sp>
      <p:sp>
        <p:nvSpPr>
          <p:cNvPr id="199" name="PlaceHolder 2"/>
          <p:cNvSpPr>
            <a:spLocks noGrp="1"/>
          </p:cNvSpPr>
          <p:nvPr>
            <p:ph/>
          </p:nvPr>
        </p:nvSpPr>
        <p:spPr>
          <a:xfrm>
            <a:off x="477000" y="1182240"/>
            <a:ext cx="11240280" cy="499284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Microsoft OSs allocate disk space for files by clusters, resulting in </a:t>
            </a:r>
            <a:r>
              <a:rPr lang="en-US" sz="2400" b="1" u="none" strike="noStrike">
                <a:solidFill>
                  <a:schemeClr val="dk1"/>
                </a:solidFill>
                <a:effectLst/>
                <a:uFillTx/>
                <a:latin typeface="Work Sans"/>
              </a:rPr>
              <a:t>drive slack</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Drive slack is unused space in a cluster between the end of an active file’s content and the end of the cluster</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Drive slack includes the following:</a:t>
            </a:r>
            <a:endParaRPr lang="en-US" sz="2400" b="0" u="none" strike="noStrike">
              <a:solidFill>
                <a:srgbClr val="000000"/>
              </a:solidFill>
              <a:effectLst/>
              <a:uFillTx/>
              <a:latin typeface="Arial"/>
            </a:endParaRPr>
          </a:p>
          <a:p>
            <a:pPr marL="685800" lvl="1" indent="-228600" defTabSz="914400">
              <a:lnSpc>
                <a:spcPct val="100000"/>
              </a:lnSpc>
              <a:spcBef>
                <a:spcPts val="1191"/>
              </a:spcBef>
              <a:spcAft>
                <a:spcPts val="992"/>
              </a:spcAft>
              <a:buClr>
                <a:srgbClr val="282F7C"/>
              </a:buClr>
              <a:buFont typeface="Arial"/>
              <a:buChar char="−"/>
            </a:pPr>
            <a:r>
              <a:rPr lang="en-US" sz="2400" b="1" u="none" strike="noStrike">
                <a:solidFill>
                  <a:schemeClr val="dk1"/>
                </a:solidFill>
                <a:effectLst/>
                <a:uFillTx/>
                <a:latin typeface="Work Sans"/>
              </a:rPr>
              <a:t>RAM slack:</a:t>
            </a:r>
            <a:r>
              <a:rPr lang="en-US" sz="2400" b="0" u="none" strike="noStrike">
                <a:solidFill>
                  <a:schemeClr val="dk1"/>
                </a:solidFill>
                <a:effectLst/>
                <a:uFillTx/>
                <a:latin typeface="Work Sans"/>
              </a:rPr>
              <a:t> the gap between the end of the logical file and the rest the sector, in newer Windows OSs, before data is written to disk, the RAM slack is zeroed out and contains no data</a:t>
            </a:r>
            <a:endParaRPr lang="en-US" sz="2400" b="0" u="none" strike="noStrike">
              <a:solidFill>
                <a:srgbClr val="000000"/>
              </a:solidFill>
              <a:effectLst/>
              <a:uFillTx/>
              <a:latin typeface="Times New Roman"/>
            </a:endParaRPr>
          </a:p>
          <a:p>
            <a:pPr marL="685800" lvl="1" indent="-228600" defTabSz="914400">
              <a:lnSpc>
                <a:spcPct val="100000"/>
              </a:lnSpc>
              <a:spcBef>
                <a:spcPts val="1191"/>
              </a:spcBef>
              <a:spcAft>
                <a:spcPts val="992"/>
              </a:spcAft>
              <a:buClr>
                <a:srgbClr val="282F7C"/>
              </a:buClr>
              <a:buFont typeface="Arial"/>
              <a:buChar char="−"/>
            </a:pPr>
            <a:r>
              <a:rPr lang="en-US" sz="2400" b="1" u="none" strike="noStrike">
                <a:solidFill>
                  <a:schemeClr val="dk1"/>
                </a:solidFill>
                <a:effectLst/>
                <a:uFillTx/>
                <a:latin typeface="Work Sans"/>
              </a:rPr>
              <a:t>File slack</a:t>
            </a:r>
            <a:r>
              <a:rPr lang="en-US" sz="2400" b="0" u="none" strike="noStrike">
                <a:solidFill>
                  <a:schemeClr val="dk1"/>
                </a:solidFill>
                <a:effectLst/>
                <a:uFillTx/>
                <a:latin typeface="Work Sans"/>
              </a:rPr>
              <a:t> – the remaining sectors</a:t>
            </a:r>
            <a:br>
              <a:rPr sz="2400"/>
            </a:br>
            <a:r>
              <a:rPr lang="en-US" sz="2400" b="0" u="none" strike="noStrike">
                <a:solidFill>
                  <a:schemeClr val="dk1"/>
                </a:solidFill>
                <a:effectLst/>
                <a:uFillTx/>
                <a:latin typeface="Work Sans"/>
              </a:rPr>
              <a:t>the end of the cluster.</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0"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File Fragmentation</a:t>
            </a:r>
            <a:endParaRPr lang="en-US" sz="4000" b="0" u="none" strike="noStrike">
              <a:solidFill>
                <a:srgbClr val="000000"/>
              </a:solidFill>
              <a:effectLst/>
              <a:uFillTx/>
              <a:latin typeface="Arial"/>
            </a:endParaRPr>
          </a:p>
        </p:txBody>
      </p:sp>
      <p:sp>
        <p:nvSpPr>
          <p:cNvPr id="201"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unintentional side effect of FAT16 allowing large clusters was that it reduced fragmentation as cluster size increased</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you run out of room for an allocated </a:t>
            </a:r>
            <a:br>
              <a:rPr sz="2400"/>
            </a:br>
            <a:r>
              <a:rPr lang="en-US" sz="2400" b="0" u="none" strike="noStrike">
                <a:solidFill>
                  <a:schemeClr val="dk1"/>
                </a:solidFill>
                <a:effectLst/>
                <a:uFillTx/>
                <a:latin typeface="Work Sans"/>
              </a:rPr>
              <a:t>cluster, the OS allocates another cluster for </a:t>
            </a:r>
            <a:br>
              <a:rPr sz="2400"/>
            </a:br>
            <a:r>
              <a:rPr lang="en-US" sz="2400" b="0" u="none" strike="noStrike">
                <a:solidFill>
                  <a:schemeClr val="dk1"/>
                </a:solidFill>
                <a:effectLst/>
                <a:uFillTx/>
                <a:latin typeface="Work Sans"/>
              </a:rPr>
              <a:t>your file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As files grow and require more disk space, </a:t>
            </a:r>
            <a:br>
              <a:rPr sz="2400"/>
            </a:br>
            <a:r>
              <a:rPr lang="en-US" sz="2400" b="0" u="none" strike="noStrike">
                <a:solidFill>
                  <a:schemeClr val="dk1"/>
                </a:solidFill>
                <a:effectLst/>
                <a:uFillTx/>
                <a:latin typeface="Work Sans"/>
              </a:rPr>
              <a:t>assigned clusters are chained together</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As some files are created and deleted, </a:t>
            </a:r>
            <a:br>
              <a:rPr sz="2400"/>
            </a:br>
            <a:r>
              <a:rPr lang="en-US" sz="2400" b="0" u="none" strike="noStrike">
                <a:solidFill>
                  <a:schemeClr val="dk1"/>
                </a:solidFill>
                <a:effectLst/>
                <a:uFillTx/>
                <a:latin typeface="Work Sans"/>
              </a:rPr>
              <a:t>the chain can be broken or fragmented </a:t>
            </a:r>
            <a:br>
              <a:rPr sz="2400"/>
            </a:br>
            <a:r>
              <a:rPr lang="en-US" sz="2400" b="0" u="none" strike="noStrike">
                <a:solidFill>
                  <a:schemeClr val="dk1"/>
                </a:solidFill>
                <a:effectLst/>
                <a:uFillTx/>
                <a:latin typeface="Work Sans"/>
              </a:rPr>
              <a:t>(one way pointer)</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pic>
        <p:nvPicPr>
          <p:cNvPr id="202" name="">
            <a:hlinkClick action="ppaction://media"/>
          </p:cNvPr>
          <p:cNvPicPr/>
          <p:nvPr>
            <a:videoFile r:link="rId3"/>
            <p:extLst>
              <p:ext uri="{DAA4B4D4-6D71-4841-9C94-3DE7FCFB9230}">
                <p14:media r:embed="rId4"/>
              </p:ext>
            </p:extLst>
          </p:nvPr>
        </p:nvPicPr>
        <p:blipFill>
          <a:blip r:embed="rId2"/>
          <a:stretch>
            <a:fillRect/>
          </a:stretch>
        </p:blipFill>
        <p:spPr>
          <a:xfrm>
            <a:off x="7584480" y="2743200"/>
            <a:ext cx="4483080" cy="3431880"/>
          </a:xfrm>
          <a:prstGeom prst="rect">
            <a:avLst/>
          </a:prstGeom>
          <a:ln w="0">
            <a:noFill/>
          </a:ln>
        </p:spPr>
      </p:pic>
    </p:spTree>
  </p:cSld>
  <p:clrMapOvr>
    <a:masterClrMapping/>
  </p:clrMapOvr>
  <p:transition/>
  <p:timing>
    <p:tnLst>
      <p:par>
        <p:cTn id="1" dur="indefinite" restart="never" nodeType="tmRoot">
          <p:childTnLst>
            <p:video>
              <p:cMediaNode>
                <p:cTn id="2" repeatCount="indefinite" fill="hold" display="0">
                  <p:stCondLst>
                    <p:cond delay="indefinite"/>
                  </p:stCondLst>
                </p:cTn>
                <p:tgtEl>
                  <p:spTgt spid="202"/>
                </p:tgtEl>
              </p:cMediaNode>
            </p:video>
          </p:childTnLst>
        </p:cTn>
      </p:par>
    </p:tnLst>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03" name="Picture 4"/>
          <p:cNvPicPr/>
          <p:nvPr/>
        </p:nvPicPr>
        <p:blipFill>
          <a:blip r:embed="rId2"/>
          <a:stretch>
            <a:fillRect/>
          </a:stretch>
        </p:blipFill>
        <p:spPr>
          <a:xfrm>
            <a:off x="2831760" y="5014080"/>
            <a:ext cx="9298440" cy="1842120"/>
          </a:xfrm>
          <a:prstGeom prst="rect">
            <a:avLst/>
          </a:prstGeom>
          <a:noFill/>
          <a:ln w="0">
            <a:noFill/>
          </a:ln>
        </p:spPr>
      </p:pic>
      <p:sp>
        <p:nvSpPr>
          <p:cNvPr id="204"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Deleting FAT Files</a:t>
            </a:r>
            <a:endParaRPr lang="en-US" sz="4000" b="0" u="none" strike="noStrike">
              <a:solidFill>
                <a:srgbClr val="000000"/>
              </a:solidFill>
              <a:effectLst/>
              <a:uFillTx/>
              <a:latin typeface="Arial"/>
            </a:endParaRPr>
          </a:p>
        </p:txBody>
      </p:sp>
      <p:sp>
        <p:nvSpPr>
          <p:cNvPr id="205" name="PlaceHolder 2"/>
          <p:cNvSpPr>
            <a:spLocks noGrp="1"/>
          </p:cNvSpPr>
          <p:nvPr>
            <p:ph/>
          </p:nvPr>
        </p:nvSpPr>
        <p:spPr>
          <a:xfrm>
            <a:off x="477000" y="1304280"/>
            <a:ext cx="11240280" cy="48711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a FAT file system, when a file is deleted, the OS inserts a HEX E5 value replacing the first letter of the filename</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This value tells the OS that the file is no longer available and a new file can be written to the same cluster location</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Data in the file remains on the disk drive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area of the disk where the deleted file resides becomes </a:t>
            </a:r>
            <a:r>
              <a:rPr lang="en-US" sz="2400" b="1" u="none" strike="noStrike">
                <a:solidFill>
                  <a:schemeClr val="dk1"/>
                </a:solidFill>
                <a:effectLst/>
                <a:uFillTx/>
                <a:latin typeface="Work Sans"/>
              </a:rPr>
              <a:t>unallocated disk space</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is now available to receive new data from newly created files or other files </a:t>
            </a:r>
            <a:br>
              <a:rPr sz="2400"/>
            </a:br>
            <a:r>
              <a:rPr lang="en-US" sz="2400" b="0" u="none" strike="noStrike">
                <a:solidFill>
                  <a:schemeClr val="dk1"/>
                </a:solidFill>
                <a:effectLst/>
                <a:uFillTx/>
                <a:latin typeface="Work Sans"/>
              </a:rPr>
              <a:t>needing more </a:t>
            </a:r>
            <a:br>
              <a:rPr sz="2400"/>
            </a:br>
            <a:r>
              <a:rPr lang="en-US" sz="2400" b="0" u="none" strike="noStrike">
                <a:solidFill>
                  <a:schemeClr val="dk1"/>
                </a:solidFill>
                <a:effectLst/>
                <a:uFillTx/>
                <a:latin typeface="Work Sans"/>
              </a:rPr>
              <a:t>space</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6"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Exploring NTFS Disks (1 of 2)</a:t>
            </a:r>
            <a:endParaRPr lang="en-US" sz="4000" b="0" u="none" strike="noStrike">
              <a:solidFill>
                <a:srgbClr val="000000"/>
              </a:solidFill>
              <a:effectLst/>
              <a:uFillTx/>
              <a:latin typeface="Arial"/>
            </a:endParaRPr>
          </a:p>
        </p:txBody>
      </p:sp>
      <p:sp>
        <p:nvSpPr>
          <p:cNvPr id="207" name="PlaceHolder 2"/>
          <p:cNvSpPr>
            <a:spLocks noGrp="1"/>
          </p:cNvSpPr>
          <p:nvPr>
            <p:ph/>
          </p:nvPr>
        </p:nvSpPr>
        <p:spPr>
          <a:xfrm>
            <a:off x="477000" y="1542960"/>
            <a:ext cx="11240280" cy="46321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NT File System (NTFS) </a:t>
            </a:r>
            <a:r>
              <a:rPr lang="en-US" sz="2400" b="0" u="none" strike="noStrike">
                <a:solidFill>
                  <a:schemeClr val="dk1"/>
                </a:solidFill>
                <a:effectLst/>
                <a:uFillTx/>
                <a:latin typeface="Work Sans"/>
              </a:rPr>
              <a:t>was introduced with Windows NT</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is still the primary file system for Windows 10 and 11</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Carried improvements over FAT file systems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NTFS provides more information about a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NTFS gives more control over files and folders</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NTFS was Microsoft’s move toward a journaling file system</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records a transaction before the system carries it out</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NTFS, everything written to the disk is considered a file</a:t>
            </a:r>
            <a:endParaRPr lang="en-US" sz="2400" b="0" u="none" strike="noStrike">
              <a:solidFill>
                <a:srgbClr val="000000"/>
              </a:solidFill>
              <a:effectLst/>
              <a:uFillTx/>
              <a:latin typeface="Arial"/>
            </a:endParaRPr>
          </a:p>
          <a:p>
            <a:pPr marL="457200" indent="0" defTabSz="914400">
              <a:lnSpc>
                <a:spcPct val="100000"/>
              </a:lnSpc>
              <a:spcBef>
                <a:spcPts val="499"/>
              </a:spcBef>
              <a:spcAft>
                <a:spcPts val="799"/>
              </a:spcAft>
              <a:buNone/>
              <a:tabLst>
                <a:tab pos="0"/>
              </a:tabLst>
            </a:pPr>
            <a:endParaRPr lang="en-US" sz="2400" b="0" u="none" strike="noStrike">
              <a:solidFill>
                <a:srgbClr val="000000"/>
              </a:solidFill>
              <a:effectLst/>
              <a:uFillTx/>
              <a:latin typeface="Arial"/>
            </a:endParaRPr>
          </a:p>
          <a:p>
            <a:pPr marL="457200"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Exploring NTFS Disks (1 of 2)</a:t>
            </a:r>
            <a:endParaRPr lang="en-US" sz="4000" b="0" u="none" strike="noStrike">
              <a:solidFill>
                <a:srgbClr val="000000"/>
              </a:solidFill>
              <a:effectLst/>
              <a:uFillTx/>
              <a:latin typeface="Arial"/>
            </a:endParaRPr>
          </a:p>
        </p:txBody>
      </p:sp>
      <p:sp>
        <p:nvSpPr>
          <p:cNvPr id="209" name="PlaceHolder 2"/>
          <p:cNvSpPr>
            <a:spLocks noGrp="1"/>
          </p:cNvSpPr>
          <p:nvPr>
            <p:ph/>
          </p:nvPr>
        </p:nvSpPr>
        <p:spPr>
          <a:xfrm>
            <a:off x="477000" y="1542960"/>
            <a:ext cx="11240280" cy="46321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NTFS results in much less file slack space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Clusters are smaller for smaller disk drives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NTFS also uses </a:t>
            </a:r>
            <a:r>
              <a:rPr lang="en-US" sz="2400" b="1" u="none" strike="noStrike">
                <a:solidFill>
                  <a:schemeClr val="dk1"/>
                </a:solidFill>
                <a:effectLst/>
                <a:uFillTx/>
                <a:latin typeface="Work Sans"/>
              </a:rPr>
              <a:t>Unicode</a:t>
            </a:r>
            <a:r>
              <a:rPr lang="en-US" sz="2400" b="0" u="none" strike="noStrike">
                <a:solidFill>
                  <a:schemeClr val="dk1"/>
                </a:solidFill>
                <a:effectLst/>
                <a:uFillTx/>
                <a:latin typeface="Work Sans"/>
              </a:rPr>
              <a:t>, a useful feature that is useful when conducting keyword searches for evidence on a disk</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NTFS stores critical information in special system files, most of which start with $. These files are hidden files, it play a crucial part  system operations and forensic investigations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fkGroteskNeue"/>
              </a:rPr>
              <a:t>On an NTFS disk, the first data set is the </a:t>
            </a:r>
            <a:r>
              <a:rPr lang="en-GB" sz="2400" b="1" u="none" strike="noStrike">
                <a:solidFill>
                  <a:schemeClr val="dk1"/>
                </a:solidFill>
                <a:effectLst/>
                <a:uFillTx/>
                <a:latin typeface="fkGroteskNeue"/>
              </a:rPr>
              <a:t>Partition Boot Sector, </a:t>
            </a:r>
            <a:r>
              <a:rPr lang="en-GB" sz="2400" b="0" u="none" strike="noStrike">
                <a:solidFill>
                  <a:schemeClr val="dk1"/>
                </a:solidFill>
                <a:effectLst/>
                <a:uFillTx/>
                <a:latin typeface="fkGroteskNeue"/>
              </a:rPr>
              <a:t>Next is </a:t>
            </a:r>
            <a:r>
              <a:rPr lang="en-GB" sz="2400" b="1" u="none" strike="noStrike">
                <a:solidFill>
                  <a:schemeClr val="dk1"/>
                </a:solidFill>
                <a:effectLst/>
                <a:uFillTx/>
                <a:latin typeface="fkGroteskNeue"/>
              </a:rPr>
              <a:t>Master File Table (MFT)</a:t>
            </a:r>
            <a:r>
              <a:rPr lang="en-GB" sz="2400" b="0" u="none" strike="noStrike">
                <a:solidFill>
                  <a:schemeClr val="dk1"/>
                </a:solidFill>
                <a:effectLst/>
                <a:uFillTx/>
                <a:latin typeface="fkGroteskNeue"/>
              </a:rPr>
              <a:t> also referred to as </a:t>
            </a:r>
            <a:r>
              <a:rPr lang="en-GB" sz="2400" b="1" u="none" strike="noStrike">
                <a:solidFill>
                  <a:schemeClr val="dk1"/>
                </a:solidFill>
                <a:effectLst/>
                <a:uFillTx/>
                <a:latin typeface="fkGroteskNeue"/>
              </a:rPr>
              <a:t>$MFT</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3"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File Structures in ext4 (3 of 3)</a:t>
            </a:r>
            <a:endParaRPr lang="en-US" sz="4000" b="0" u="none" strike="noStrike">
              <a:solidFill>
                <a:schemeClr val="dk1"/>
              </a:solidFill>
              <a:effectLst/>
              <a:uFillTx/>
              <a:latin typeface="Calibri"/>
            </a:endParaRPr>
          </a:p>
        </p:txBody>
      </p:sp>
      <p:sp>
        <p:nvSpPr>
          <p:cNvPr id="134" name="PlaceHolder 2"/>
          <p:cNvSpPr>
            <a:spLocks noGrp="1"/>
          </p:cNvSpPr>
          <p:nvPr>
            <p:ph/>
          </p:nvPr>
        </p:nvSpPr>
        <p:spPr>
          <a:xfrm>
            <a:off x="477000" y="1252080"/>
            <a:ext cx="11241720" cy="492444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UNIX/Linux file system consists of the following four components: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Boot Block: </a:t>
            </a:r>
            <a:r>
              <a:rPr lang="en-US" sz="2400" b="0" u="none" strike="noStrike">
                <a:solidFill>
                  <a:schemeClr val="dk1"/>
                </a:solidFill>
                <a:effectLst/>
                <a:uFillTx/>
                <a:latin typeface="Work Sans"/>
              </a:rPr>
              <a:t>contains the bootstrap code (code that loads the operating system at startup.)</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0" u="none" strike="noStrike">
                <a:solidFill>
                  <a:schemeClr val="dk1"/>
                </a:solidFill>
                <a:effectLst/>
                <a:uFillTx/>
                <a:latin typeface="Work Sans"/>
              </a:rPr>
              <a:t>A UNIX/Linux computer has only one boot block, located on the main hard disk</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Super Block: </a:t>
            </a:r>
            <a:r>
              <a:rPr lang="en-US" sz="2400" b="0" u="none" strike="noStrike">
                <a:solidFill>
                  <a:schemeClr val="dk1"/>
                </a:solidFill>
                <a:effectLst/>
                <a:uFillTx/>
                <a:latin typeface="Work Sans"/>
              </a:rPr>
              <a:t>specifies disk geometry, available space, and keeps track of all inodes and manages the file system</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Inode Block</a:t>
            </a:r>
            <a:r>
              <a:rPr lang="en-US" sz="2400" b="0" u="none" strike="noStrike">
                <a:solidFill>
                  <a:schemeClr val="dk1"/>
                </a:solidFill>
                <a:effectLst/>
                <a:uFillTx/>
                <a:latin typeface="Work Sans"/>
              </a:rPr>
              <a:t>: Stores metadata (file size, ownership, permissions, timestamps, pointers to data). Located after the superblock.</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Data Block:</a:t>
            </a:r>
            <a:r>
              <a:rPr lang="en-US" sz="2400" b="0" u="none" strike="noStrike">
                <a:solidFill>
                  <a:schemeClr val="dk1"/>
                </a:solidFill>
                <a:effectLst/>
                <a:uFillTx/>
                <a:latin typeface="Work Sans"/>
              </a:rPr>
              <a:t> Stores actual file and directory contents. Inodes point to these blocks for data retrieval.</a:t>
            </a:r>
            <a:endParaRPr lang="en-US" sz="2400" b="0" u="none" strike="noStrike">
              <a:solidFill>
                <a:schemeClr val="dk1"/>
              </a:solidFill>
              <a:effectLst/>
              <a:uFillTx/>
              <a:latin typeface="Work Sans"/>
            </a:endParaRPr>
          </a:p>
        </p:txBody>
      </p:sp>
    </p:spTree>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10" name="Picture 5"/>
          <p:cNvPicPr/>
          <p:nvPr/>
        </p:nvPicPr>
        <p:blipFill>
          <a:blip r:embed="rId2"/>
          <a:stretch>
            <a:fillRect/>
          </a:stretch>
        </p:blipFill>
        <p:spPr>
          <a:xfrm>
            <a:off x="4563720" y="0"/>
            <a:ext cx="7626600" cy="6856200"/>
          </a:xfrm>
          <a:prstGeom prst="rect">
            <a:avLst/>
          </a:prstGeom>
          <a:noFill/>
          <a:ln w="0">
            <a:noFill/>
          </a:ln>
        </p:spPr>
      </p:pic>
      <p:sp>
        <p:nvSpPr>
          <p:cNvPr id="211" name="PlaceHolder 1"/>
          <p:cNvSpPr>
            <a:spLocks noGrp="1"/>
          </p:cNvSpPr>
          <p:nvPr>
            <p:ph type="title" idx="4294967295"/>
          </p:nvPr>
        </p:nvSpPr>
        <p:spPr>
          <a:xfrm>
            <a:off x="477000" y="473400"/>
            <a:ext cx="42040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(4 of 4)</a:t>
            </a:r>
            <a:endParaRPr lang="en-US" sz="4000" b="0" u="none" strike="noStrike">
              <a:solidFill>
                <a:srgbClr val="000000"/>
              </a:solidFill>
              <a:effectLst/>
              <a:uFillTx/>
              <a:latin typeface="Arial"/>
            </a:endParaRPr>
          </a:p>
        </p:txBody>
      </p:sp>
      <p:sp>
        <p:nvSpPr>
          <p:cNvPr id="212" name="TextBox 4"/>
          <p:cNvSpPr/>
          <p:nvPr/>
        </p:nvSpPr>
        <p:spPr>
          <a:xfrm>
            <a:off x="477000" y="2900880"/>
            <a:ext cx="4292640" cy="157140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6-9</a:t>
            </a:r>
            <a:r>
              <a:rPr lang="en-US" sz="2400" b="0" u="none" strike="noStrike">
                <a:solidFill>
                  <a:schemeClr val="dk1"/>
                </a:solidFill>
                <a:effectLst/>
                <a:uFillTx/>
                <a:latin typeface="Work Sans"/>
              </a:rPr>
              <a:t>  NTFS partition boot sector</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Tree>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13"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GB" sz="4000" b="1" u="none" strike="noStrike">
                <a:solidFill>
                  <a:schemeClr val="dk1"/>
                </a:solidFill>
                <a:effectLst/>
                <a:uFillTx/>
                <a:latin typeface="Work Sans "/>
              </a:rPr>
              <a:t>Logical Cluster Numbers (LCNs) </a:t>
            </a:r>
            <a:endParaRPr lang="en-US" sz="4000" b="0" u="none" strike="noStrike">
              <a:solidFill>
                <a:srgbClr val="000000"/>
              </a:solidFill>
              <a:effectLst/>
              <a:uFillTx/>
              <a:latin typeface="Arial"/>
            </a:endParaRPr>
          </a:p>
        </p:txBody>
      </p:sp>
      <p:sp>
        <p:nvSpPr>
          <p:cNvPr id="214" name="PlaceHolder 2"/>
          <p:cNvSpPr>
            <a:spLocks noGrp="1"/>
          </p:cNvSpPr>
          <p:nvPr>
            <p:ph/>
          </p:nvPr>
        </p:nvSpPr>
        <p:spPr>
          <a:xfrm>
            <a:off x="477000" y="1619280"/>
            <a:ext cx="11589480" cy="45558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Logical Cluster Number (LCN):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Represents the address of each cluster on a disk partition.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LCNs are sequentially numbered from the beginning to the end of a partition.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first LCN starts at 0.</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VCN (Virtual Cluster Number)</a:t>
            </a:r>
            <a:r>
              <a:rPr lang="en-GB" sz="2400" b="0" u="none" strike="noStrike">
                <a:solidFill>
                  <a:schemeClr val="dk1"/>
                </a:solidFill>
                <a:effectLst/>
                <a:uFillTx/>
                <a:latin typeface="Work Sans"/>
              </a:rPr>
              <a:t>: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Once the first LCN is written to the </a:t>
            </a:r>
            <a:r>
              <a:rPr lang="en-GB" sz="2400" b="1" u="none" strike="noStrike">
                <a:solidFill>
                  <a:schemeClr val="dk1"/>
                </a:solidFill>
                <a:effectLst/>
                <a:uFillTx/>
                <a:latin typeface="Work Sans"/>
              </a:rPr>
              <a:t>$DATA </a:t>
            </a:r>
            <a:r>
              <a:rPr lang="en-GB" sz="2400" b="0" u="none" strike="noStrike">
                <a:solidFill>
                  <a:schemeClr val="dk1"/>
                </a:solidFill>
                <a:effectLst/>
                <a:uFillTx/>
                <a:latin typeface="Work Sans"/>
              </a:rPr>
              <a:t>attribute, it becomes the file's </a:t>
            </a:r>
            <a:r>
              <a:rPr lang="en-GB" sz="2400" b="1" u="none" strike="noStrike">
                <a:solidFill>
                  <a:schemeClr val="dk1"/>
                </a:solidFill>
                <a:effectLst/>
                <a:uFillTx/>
                <a:latin typeface="Work Sans"/>
              </a:rPr>
              <a:t>VCN(0)</a:t>
            </a:r>
            <a:r>
              <a:rPr lang="en-GB" sz="2400" b="0" u="none" strike="noStrike">
                <a:solidFill>
                  <a:schemeClr val="dk1"/>
                </a:solidFill>
                <a:effectLst/>
                <a:uFillTx/>
                <a:latin typeface="Work Sans"/>
              </a:rPr>
              <a:t>.</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VCN(0) </a:t>
            </a:r>
            <a:r>
              <a:rPr lang="en-GB" sz="2400" b="0" u="none" strike="noStrike">
                <a:solidFill>
                  <a:schemeClr val="dk1"/>
                </a:solidFill>
                <a:effectLst/>
                <a:uFillTx/>
                <a:latin typeface="Work Sans"/>
              </a:rPr>
              <a:t>represents the starting point of the data run for a file.</a:t>
            </a:r>
            <a:endParaRPr lang="en-US" sz="2400" b="0" u="none" strike="noStrike">
              <a:solidFill>
                <a:srgbClr val="000000"/>
              </a:solidFill>
              <a:effectLst/>
              <a:uFillTx/>
              <a:latin typeface="Times New Roman"/>
            </a:endParaRPr>
          </a:p>
          <a:p>
            <a:pPr indent="0" defTabSz="914400">
              <a:lnSpc>
                <a:spcPct val="100000"/>
              </a:lnSpc>
              <a:spcBef>
                <a:spcPts val="499"/>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15" name="Picture 4"/>
          <p:cNvPicPr/>
          <p:nvPr/>
        </p:nvPicPr>
        <p:blipFill>
          <a:blip r:embed="rId2"/>
          <a:stretch>
            <a:fillRect/>
          </a:stretch>
        </p:blipFill>
        <p:spPr>
          <a:xfrm>
            <a:off x="5829120" y="1028880"/>
            <a:ext cx="6360840" cy="4761360"/>
          </a:xfrm>
          <a:prstGeom prst="rect">
            <a:avLst/>
          </a:prstGeom>
          <a:noFill/>
          <a:ln w="0">
            <a:noFill/>
          </a:ln>
        </p:spPr>
      </p:pic>
      <p:sp>
        <p:nvSpPr>
          <p:cNvPr id="216"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GB" sz="4000" b="1" u="none" strike="noStrike">
                <a:solidFill>
                  <a:schemeClr val="dk1"/>
                </a:solidFill>
                <a:effectLst/>
                <a:uFillTx/>
                <a:latin typeface="Work Sans "/>
              </a:rPr>
              <a:t>Logical Cluster Numbers (LCNs) </a:t>
            </a:r>
            <a:endParaRPr lang="en-US" sz="4000" b="0" u="none" strike="noStrike">
              <a:solidFill>
                <a:srgbClr val="000000"/>
              </a:solidFill>
              <a:effectLst/>
              <a:uFillTx/>
              <a:latin typeface="Arial"/>
            </a:endParaRPr>
          </a:p>
        </p:txBody>
      </p:sp>
      <p:sp>
        <p:nvSpPr>
          <p:cNvPr id="217" name="PlaceHolder 2"/>
          <p:cNvSpPr>
            <a:spLocks noGrp="1"/>
          </p:cNvSpPr>
          <p:nvPr>
            <p:ph/>
          </p:nvPr>
        </p:nvSpPr>
        <p:spPr>
          <a:xfrm>
            <a:off x="477000" y="1690560"/>
            <a:ext cx="5131800" cy="4484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VCN Sequence:</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New data runs are added as VCN(1), VCN(2), and so on, indicating the continuation of the data in different clusters.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This process is common in fragmented disk partitions, where data is split into multiple runs across different areas.</a:t>
            </a:r>
            <a:endParaRPr lang="en-US" sz="2400" b="0" u="none" strike="noStrike">
              <a:solidFill>
                <a:srgbClr val="000000"/>
              </a:solidFill>
              <a:effectLst/>
              <a:uFillTx/>
              <a:latin typeface="Times New Roman"/>
            </a:endParaRPr>
          </a:p>
        </p:txBody>
      </p:sp>
      <p:sp>
        <p:nvSpPr>
          <p:cNvPr id="218" name="TextBox 6"/>
          <p:cNvSpPr/>
          <p:nvPr/>
        </p:nvSpPr>
        <p:spPr>
          <a:xfrm>
            <a:off x="6981840" y="5807520"/>
            <a:ext cx="4731480" cy="3711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GB" sz="1800" b="1" u="none" strike="noStrike">
                <a:solidFill>
                  <a:schemeClr val="dk1"/>
                </a:solidFill>
                <a:effectLst/>
                <a:uFillTx/>
                <a:latin typeface="Calibri"/>
              </a:rPr>
              <a:t>Figure 6-16: $Data Run of a Fragmented File</a:t>
            </a:r>
            <a:endParaRPr lang="en-US" sz="1800" b="0" u="none" strike="noStrike">
              <a:solidFill>
                <a:srgbClr val="000000"/>
              </a:solidFill>
              <a:effectLst/>
              <a:uFillTx/>
              <a:latin typeface="Arial"/>
            </a:endParaRPr>
          </a:p>
        </p:txBody>
      </p:sp>
    </p:spTree>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19"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GB" sz="4000" b="1" u="none" strike="noStrike">
                <a:solidFill>
                  <a:schemeClr val="dk1"/>
                </a:solidFill>
                <a:effectLst/>
                <a:uFillTx/>
                <a:latin typeface="Work Sans "/>
              </a:rPr>
              <a:t>$MFT (Master File Table)</a:t>
            </a:r>
            <a:endParaRPr lang="en-US" sz="4000" b="0" u="none" strike="noStrike">
              <a:solidFill>
                <a:srgbClr val="000000"/>
              </a:solidFill>
              <a:effectLst/>
              <a:uFillTx/>
              <a:latin typeface="Arial"/>
            </a:endParaRPr>
          </a:p>
        </p:txBody>
      </p:sp>
      <p:sp>
        <p:nvSpPr>
          <p:cNvPr id="220" name="PlaceHolder 2"/>
          <p:cNvSpPr>
            <a:spLocks noGrp="1"/>
          </p:cNvSpPr>
          <p:nvPr>
            <p:ph/>
          </p:nvPr>
        </p:nvSpPr>
        <p:spPr>
          <a:xfrm>
            <a:off x="477000" y="1314360"/>
            <a:ext cx="11094120" cy="48607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None/>
              <a:tabLst>
                <a:tab pos="0"/>
              </a:tabLst>
            </a:pPr>
            <a:r>
              <a:rPr lang="en-GB" sz="2400" b="1" u="none" strike="noStrike">
                <a:solidFill>
                  <a:schemeClr val="dk1"/>
                </a:solidFill>
                <a:effectLst/>
                <a:uFillTx/>
                <a:latin typeface="Work Sans"/>
              </a:rPr>
              <a:t>• </a:t>
            </a:r>
            <a:r>
              <a:rPr lang="en-US" sz="2400" b="0" u="none" strike="noStrike">
                <a:solidFill>
                  <a:schemeClr val="dk1"/>
                </a:solidFill>
                <a:effectLst/>
                <a:uFillTx/>
                <a:latin typeface="Work Sans"/>
              </a:rPr>
              <a:t>$MFT contains information about all files on the disk, including the system files the OS uses (</a:t>
            </a:r>
            <a:r>
              <a:rPr lang="en-GB" sz="2400" b="0" u="none" strike="noStrike">
                <a:solidFill>
                  <a:schemeClr val="dk1"/>
                </a:solidFill>
                <a:effectLst/>
                <a:uFillTx/>
                <a:latin typeface="Work Sans"/>
              </a:rPr>
              <a:t>including the MFT itself). </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GB" sz="2400" b="0" u="none" strike="noStrike">
                <a:solidFill>
                  <a:schemeClr val="dk1"/>
                </a:solidFill>
                <a:effectLst/>
                <a:uFillTx/>
                <a:latin typeface="Work Sans"/>
              </a:rPr>
              <a:t>Acts as the central index for all files and directories on an NTFS volume.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GB" sz="2400" b="0" u="none" strike="noStrike">
                <a:solidFill>
                  <a:schemeClr val="dk1"/>
                </a:solidFill>
                <a:effectLst/>
                <a:uFillTx/>
                <a:latin typeface="Work Sans"/>
              </a:rPr>
              <a:t>The first 15 records are reserved for system files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GB" sz="2400" b="0" u="none" strike="noStrike">
                <a:solidFill>
                  <a:schemeClr val="dk1"/>
                </a:solidFill>
                <a:effectLst/>
                <a:uFillTx/>
                <a:latin typeface="Work Sans"/>
              </a:rPr>
              <a:t>Records in the $MFT are called </a:t>
            </a:r>
            <a:r>
              <a:rPr lang="en-GB" sz="2400" b="1" u="none" strike="noStrike">
                <a:solidFill>
                  <a:schemeClr val="dk1"/>
                </a:solidFill>
                <a:effectLst/>
                <a:uFillTx/>
                <a:latin typeface="Work Sans"/>
              </a:rPr>
              <a:t>metadata</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In the NTFS $MFT, all files and folders are stored in separate records of 1024 bytes each</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Each record contains file or folder information </a:t>
            </a:r>
            <a:r>
              <a:rPr lang="en-GB" sz="2400" b="0" u="none" strike="noStrike">
                <a:solidFill>
                  <a:schemeClr val="dk1"/>
                </a:solidFill>
                <a:effectLst/>
                <a:uFillTx/>
                <a:latin typeface="Work Sans"/>
              </a:rPr>
              <a:t>like timestamps, permissions, file locations, ect.</a:t>
            </a:r>
            <a:endParaRPr lang="en-US" sz="2400" b="0" u="none" strike="noStrike">
              <a:solidFill>
                <a:srgbClr val="000000"/>
              </a:solidFill>
              <a:effectLst/>
              <a:uFillTx/>
              <a:latin typeface="Arial"/>
            </a:endParaRPr>
          </a:p>
        </p:txBody>
      </p:sp>
    </p:spTree>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1"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GB" sz="4000" b="1" u="none" strike="noStrike">
                <a:solidFill>
                  <a:schemeClr val="dk1"/>
                </a:solidFill>
                <a:effectLst/>
                <a:uFillTx/>
                <a:latin typeface="Work Sans "/>
              </a:rPr>
              <a:t>$MFT (Master File Table)</a:t>
            </a:r>
            <a:endParaRPr lang="en-US" sz="4000" b="0" u="none" strike="noStrike">
              <a:solidFill>
                <a:srgbClr val="000000"/>
              </a:solidFill>
              <a:effectLst/>
              <a:uFillTx/>
              <a:latin typeface="Arial"/>
            </a:endParaRPr>
          </a:p>
        </p:txBody>
      </p:sp>
      <p:sp>
        <p:nvSpPr>
          <p:cNvPr id="222" name="PlaceHolder 2"/>
          <p:cNvSpPr>
            <a:spLocks noGrp="1"/>
          </p:cNvSpPr>
          <p:nvPr>
            <p:ph/>
          </p:nvPr>
        </p:nvSpPr>
        <p:spPr>
          <a:xfrm>
            <a:off x="477000" y="1295280"/>
            <a:ext cx="11094120" cy="48798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 field within $MFT is referred to as an attribute ID</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File or folder information is typically stored in one of two ways in an $MFT record:  </a:t>
            </a:r>
            <a:r>
              <a:rPr lang="en-US" sz="2400" b="1" u="none" strike="noStrike">
                <a:solidFill>
                  <a:schemeClr val="dk1"/>
                </a:solidFill>
                <a:effectLst/>
                <a:uFillTx/>
                <a:latin typeface="Work Sans"/>
              </a:rPr>
              <a:t>resident</a:t>
            </a:r>
            <a:r>
              <a:rPr lang="en-US" sz="2400" b="0" u="none" strike="noStrike">
                <a:solidFill>
                  <a:schemeClr val="dk1"/>
                </a:solidFill>
                <a:effectLst/>
                <a:uFillTx/>
                <a:latin typeface="Work Sans"/>
              </a:rPr>
              <a:t> and </a:t>
            </a:r>
            <a:r>
              <a:rPr lang="en-US" sz="2400" b="1" u="none" strike="noStrike">
                <a:solidFill>
                  <a:schemeClr val="dk1"/>
                </a:solidFill>
                <a:effectLst/>
                <a:uFillTx/>
                <a:latin typeface="Work Sans"/>
              </a:rPr>
              <a:t>nonresident</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OpenSymbol"/>
              <a:buChar char="‒"/>
            </a:pPr>
            <a:r>
              <a:rPr lang="en-US" sz="2400" b="1" u="none" strike="noStrike">
                <a:solidFill>
                  <a:schemeClr val="dk1"/>
                </a:solidFill>
                <a:effectLst/>
                <a:uFillTx/>
                <a:latin typeface="Work Sans"/>
              </a:rPr>
              <a:t>Resident </a:t>
            </a:r>
            <a:r>
              <a:rPr lang="en-US" sz="2400" b="0" u="none" strike="noStrike">
                <a:solidFill>
                  <a:schemeClr val="dk1"/>
                </a:solidFill>
                <a:effectLst/>
                <a:uFillTx/>
                <a:latin typeface="Work Sans"/>
              </a:rPr>
              <a:t>are</a:t>
            </a:r>
            <a:r>
              <a:rPr lang="en-US" sz="2400" b="1" u="none" strike="noStrike">
                <a:solidFill>
                  <a:schemeClr val="dk1"/>
                </a:solidFill>
                <a:effectLst/>
                <a:uFillTx/>
                <a:latin typeface="Work Sans"/>
              </a:rPr>
              <a:t> </a:t>
            </a:r>
            <a:r>
              <a:rPr lang="en-GB" sz="2400" b="0" u="none" strike="noStrike">
                <a:solidFill>
                  <a:schemeClr val="dk1"/>
                </a:solidFill>
                <a:effectLst/>
                <a:uFillTx/>
                <a:latin typeface="fkGroteskNeue"/>
              </a:rPr>
              <a:t>Small files (&lt;512 bytes) may reside entirely within the MFT.</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OpenSymbol"/>
              <a:buChar char="‒"/>
            </a:pPr>
            <a:r>
              <a:rPr lang="en-US" sz="2400" b="1" u="none" strike="noStrike">
                <a:solidFill>
                  <a:schemeClr val="dk1"/>
                </a:solidFill>
                <a:effectLst/>
                <a:uFillTx/>
                <a:latin typeface="Work Sans"/>
              </a:rPr>
              <a:t>Nonresident  are</a:t>
            </a:r>
            <a:r>
              <a:rPr lang="en-GB" sz="2400" b="0" u="none" strike="noStrike">
                <a:solidFill>
                  <a:schemeClr val="dk1"/>
                </a:solidFill>
                <a:effectLst/>
                <a:uFillTx/>
                <a:latin typeface="fkGroteskNeue"/>
              </a:rPr>
              <a:t>Larger files are stored outside the MFT, with pointers in the MFT.</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Each cluster on a partition has its own unique address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223" name="Content Placeholder 3"/>
          <p:cNvGraphicFramePr>
            <a:graphicFrameLocks noGrp="1"/>
          </p:cNvGraphicFramePr>
          <p:nvPr/>
        </p:nvGraphicFramePr>
        <p:xfrm>
          <a:off x="0" y="880920"/>
          <a:ext cx="12191040" cy="9086040"/>
        </p:xfrm>
        <a:graphic>
          <a:graphicData uri="http://schemas.openxmlformats.org/drawingml/2006/table">
            <a:tbl>
              <a:tblPr/>
              <a:tblGrid>
                <a:gridCol w="717480"/>
                <a:gridCol w="11473920"/>
              </a:tblGrid>
              <a:tr h="252720">
                <a:tc>
                  <a:txBody>
                    <a:bodyPr vert="horz" wrap="square" lIns="55080" rIns="55080" anchor="ctr">
                      <a:noAutofit/>
                    </a:bodyPr>
                    <a:lstStyle/>
                    <a:p>
                      <a:pPr defTabSz="914400">
                        <a:lnSpc>
                          <a:spcPct val="115000"/>
                        </a:lnSpc>
                        <a:spcAft>
                          <a:spcPts val="799"/>
                        </a:spcAft>
                      </a:pPr>
                      <a:r>
                        <a:rPr lang="en-GB" sz="1400" b="1" u="none" strike="noStrike">
                          <a:solidFill>
                            <a:schemeClr val="lt1"/>
                          </a:solidFill>
                          <a:effectLst/>
                          <a:uFillTx/>
                          <a:latin typeface="Work Sans"/>
                        </a:rPr>
                        <a:t>Att. ID</a:t>
                      </a:r>
                      <a:endParaRPr lang="en-US" sz="14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vert="horz" wrap="square" lIns="55080" rIns="55080" anchor="ctr">
                      <a:noAutofit/>
                    </a:bodyPr>
                    <a:lstStyle/>
                    <a:p>
                      <a:pPr algn="ctr" defTabSz="914400">
                        <a:lnSpc>
                          <a:spcPct val="115000"/>
                        </a:lnSpc>
                        <a:spcAft>
                          <a:spcPts val="799"/>
                        </a:spcAft>
                      </a:pPr>
                      <a:r>
                        <a:rPr lang="en-GB" sz="1400" b="1" u="none" strike="noStrike">
                          <a:solidFill>
                            <a:schemeClr val="lt1"/>
                          </a:solidFill>
                          <a:effectLst/>
                          <a:uFillTx/>
                          <a:latin typeface="Work Sans"/>
                        </a:rPr>
                        <a:t>Purpose</a:t>
                      </a:r>
                      <a:endParaRPr lang="en-US" sz="14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235800">
                <a:tc>
                  <a:txBody>
                    <a:bodyPr vert="horz" wrap="square" lIns="55080" rIns="55080" anchor="ctr">
                      <a:noAutofit/>
                    </a:bodyPr>
                    <a:lstStyle/>
                    <a:p>
                      <a:pPr defTabSz="914400">
                        <a:lnSpc>
                          <a:spcPct val="115000"/>
                        </a:lnSpc>
                        <a:spcAft>
                          <a:spcPts val="799"/>
                        </a:spcAft>
                      </a:pPr>
                      <a:r>
                        <a:rPr lang="en-US" sz="1600" b="1" u="none" strike="noStrike">
                          <a:solidFill>
                            <a:schemeClr val="lt1"/>
                          </a:solidFill>
                          <a:effectLst/>
                          <a:uFillTx/>
                          <a:latin typeface="Aptos"/>
                          <a:ea typeface="Aptos"/>
                        </a:rPr>
                        <a:t>0x00</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US" sz="1600" b="1" u="none" strike="noStrike">
                          <a:solidFill>
                            <a:schemeClr val="dk1"/>
                          </a:solidFill>
                          <a:effectLst/>
                          <a:uFillTx/>
                          <a:latin typeface="Work Sans"/>
                        </a:rPr>
                        <a:t>Header Data</a:t>
                      </a:r>
                      <a:endParaRPr lang="en-US" sz="16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3580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0x10</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$Standard Information: </a:t>
                      </a:r>
                      <a:r>
                        <a:rPr lang="en-GB" sz="1400" b="0" u="none" strike="noStrike">
                          <a:solidFill>
                            <a:schemeClr val="dk1"/>
                          </a:solidFill>
                          <a:effectLst/>
                          <a:uFillTx/>
                          <a:latin typeface="Work Sans"/>
                        </a:rPr>
                        <a:t>contains data on file creation, alterations, $MFT changes, read dates and times, and file permissions.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0x20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$Attribute_List: </a:t>
                      </a:r>
                      <a:r>
                        <a:rPr lang="en-GB" sz="1400" b="0" u="none" strike="noStrike">
                          <a:solidFill>
                            <a:schemeClr val="dk1"/>
                          </a:solidFill>
                          <a:effectLst/>
                          <a:uFillTx/>
                          <a:latin typeface="Work Sans"/>
                        </a:rPr>
                        <a:t>Attributes that don’t fit in $MFT (nonresident attributes) are listed here along with their locations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95688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0x30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$File_Name:</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The long and short names for a file are contained here. Up to 255 Unicode bytes are available for long file names. For POSIX requirements, additional names or hard links can also be listed. Files with short file names have only one attribute ID 0x30. In older Windows OSs, long file names have two ID 0x30s in the $MFT record: one for the short name and one for the long name. In Windows 10, there’s only one 0x30 that combines the short and long file names.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48888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0x40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$Object_ID:</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($Volume_Version in Windows NT)Ownership and who has access rights to the file or folder are listed here. Every $MFT record is assigned a unique GUID. </a:t>
                      </a:r>
                      <a:br>
                        <a:rPr sz="1400"/>
                      </a:br>
                      <a:r>
                        <a:rPr lang="en-GB" sz="1400" b="0" u="none" strike="noStrike">
                          <a:solidFill>
                            <a:schemeClr val="dk1"/>
                          </a:solidFill>
                          <a:effectLst/>
                          <a:uFillTx/>
                          <a:latin typeface="Work Sans"/>
                        </a:rPr>
                        <a:t>Depending on your NTFS setup, some file records might not contain this attribute ID.</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0x50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$Security_Descriptor:</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Contains the ACL for the file.</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0x60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$Volume_Name:</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The volume-unique file identifier is listed here. Not all files need this unique identifier.</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0x70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$Volume_Information: </a:t>
                      </a:r>
                      <a:r>
                        <a:rPr lang="en-GB" sz="1400" b="0" u="none" strike="noStrike">
                          <a:solidFill>
                            <a:schemeClr val="dk1"/>
                          </a:solidFill>
                          <a:effectLst/>
                          <a:uFillTx/>
                          <a:latin typeface="Work Sans"/>
                        </a:rPr>
                        <a:t>This field indicates the version and state of the volume.</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0x80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$DataFile:</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data for resident files or data runs for nonresident files.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0x90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$Index_Root:</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Implemented for use of folders and indexes (this is internal to the $MFT record).</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0xA0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$Index_Allocation:</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Implemented for use of folders and indexes </a:t>
                      </a:r>
                      <a:r>
                        <a:rPr lang="en-GB" sz="1400" b="1" u="none" strike="noStrike">
                          <a:solidFill>
                            <a:schemeClr val="dk1"/>
                          </a:solidFill>
                          <a:effectLst/>
                          <a:uFillTx/>
                          <a:latin typeface="Work Sans"/>
                        </a:rPr>
                        <a:t>(associated with $I30).</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0xB0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$Bitmap:</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A bitmap indicating cluster status, such as which clusters are in use and which are available.</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48888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0xC0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$Reparse_Point:</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This field is used for volume mount points and Installable File System (IFS) filter drivers.</a:t>
                      </a:r>
                      <a:br>
                        <a:rPr sz="1400"/>
                      </a:br>
                      <a:r>
                        <a:rPr lang="en-GB" sz="1400" b="0" u="none" strike="noStrike">
                          <a:solidFill>
                            <a:schemeClr val="dk1"/>
                          </a:solidFill>
                          <a:effectLst/>
                          <a:uFillTx/>
                          <a:latin typeface="Work Sans"/>
                        </a:rPr>
                        <a:t>For the IFS, it marks specific files used by drivers.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0xD0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$EA_lnformation:</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For use with OS/2 HPFS.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0xE0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400" b="0" u="none" strike="noStrike">
                          <a:solidFill>
                            <a:schemeClr val="dk1"/>
                          </a:solidFill>
                          <a:effectLst/>
                          <a:uFillTx/>
                          <a:latin typeface="Work Sans"/>
                        </a:rPr>
                        <a:t>For use with OS/2 HPFS.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0x100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$Logged_Utility_Stream: </a:t>
                      </a:r>
                      <a:r>
                        <a:rPr lang="en-GB" sz="1400" b="0" u="none" strike="noStrike">
                          <a:solidFill>
                            <a:schemeClr val="dk1"/>
                          </a:solidFill>
                          <a:effectLst/>
                          <a:uFillTx/>
                          <a:latin typeface="Work Sans"/>
                        </a:rPr>
                        <a:t>This field is used by the Encrypting File System in Windows 2000 and later.</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
        <p:nvSpPr>
          <p:cNvPr id="224" name="TextBox 5"/>
          <p:cNvSpPr/>
          <p:nvPr/>
        </p:nvSpPr>
        <p:spPr>
          <a:xfrm>
            <a:off x="0" y="14040"/>
            <a:ext cx="12190320" cy="58644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r>
              <a:rPr lang="en-GB" sz="3200" b="1" u="none" strike="noStrike">
                <a:solidFill>
                  <a:schemeClr val="dk1"/>
                </a:solidFill>
                <a:effectLst/>
                <a:uFillTx/>
                <a:latin typeface="Calibri"/>
              </a:rPr>
              <a:t>Table 6-8: Attributes in $MFT</a:t>
            </a:r>
            <a:endParaRPr lang="en-US" sz="3200" b="0" u="none" strike="noStrike">
              <a:solidFill>
                <a:srgbClr val="000000"/>
              </a:solidFill>
              <a:effectLst/>
              <a:uFillTx/>
              <a:latin typeface="Arial"/>
            </a:endParaRPr>
          </a:p>
        </p:txBody>
      </p:sp>
    </p:spTree>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US" sz="4000" b="1" u="none" strike="noStrike">
                <a:solidFill>
                  <a:schemeClr val="dk1"/>
                </a:solidFill>
                <a:effectLst/>
                <a:uFillTx/>
                <a:latin typeface="Work Sans "/>
              </a:rPr>
              <a:t>MFT Structures for File Data (1 of 4)</a:t>
            </a:r>
            <a:endParaRPr lang="en-US" sz="4000" b="0" u="none" strike="noStrike">
              <a:solidFill>
                <a:srgbClr val="000000"/>
              </a:solidFill>
              <a:effectLst/>
              <a:uFillTx/>
              <a:latin typeface="Arial"/>
            </a:endParaRPr>
          </a:p>
        </p:txBody>
      </p:sp>
      <p:sp>
        <p:nvSpPr>
          <p:cNvPr id="226" name="PlaceHolder 2"/>
          <p:cNvSpPr>
            <a:spLocks noGrp="1"/>
          </p:cNvSpPr>
          <p:nvPr>
            <p:ph/>
          </p:nvPr>
        </p:nvSpPr>
        <p:spPr>
          <a:xfrm>
            <a:off x="477000" y="1295280"/>
            <a:ext cx="11142000" cy="48798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For the header of all $MFT records, the record fields of interest are as follows: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At offset 0x00 - the $MFT record</a:t>
            </a:r>
            <a:br>
              <a:rPr sz="2400"/>
            </a:br>
            <a:r>
              <a:rPr lang="en-US" sz="2400" b="0" u="none" strike="noStrike">
                <a:solidFill>
                  <a:schemeClr val="dk1"/>
                </a:solidFill>
                <a:effectLst/>
                <a:uFillTx/>
                <a:latin typeface="Work Sans"/>
              </a:rPr>
              <a:t>identifier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At offset 0x1C to 0x1F - size of </a:t>
            </a:r>
            <a:br>
              <a:rPr sz="2400"/>
            </a:br>
            <a:r>
              <a:rPr lang="en-US" sz="2400" b="0" u="none" strike="noStrike">
                <a:solidFill>
                  <a:schemeClr val="dk1"/>
                </a:solidFill>
                <a:effectLst/>
                <a:uFillTx/>
                <a:latin typeface="Work Sans"/>
              </a:rPr>
              <a:t>the $MFT record</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At offset 0x14 - length of the </a:t>
            </a:r>
            <a:br>
              <a:rPr sz="2400"/>
            </a:br>
            <a:r>
              <a:rPr lang="en-US" sz="2400" b="0" u="none" strike="noStrike">
                <a:solidFill>
                  <a:schemeClr val="dk1"/>
                </a:solidFill>
                <a:effectLst/>
                <a:uFillTx/>
                <a:latin typeface="Work Sans"/>
              </a:rPr>
              <a:t>header (indicates where the </a:t>
            </a:r>
            <a:br>
              <a:rPr sz="2400"/>
            </a:br>
            <a:r>
              <a:rPr lang="en-US" sz="2400" b="0" u="none" strike="noStrike">
                <a:solidFill>
                  <a:schemeClr val="dk1"/>
                </a:solidFill>
                <a:effectLst/>
                <a:uFillTx/>
                <a:latin typeface="Work Sans"/>
              </a:rPr>
              <a:t>next attribute starts)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At offset 0x32 and 0x33 - the update sequence array, which stores the last 2 bytes of the first sector of the $MFT record</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499"/>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
        <p:nvSpPr>
          <p:cNvPr id="227" name="TextBox 5"/>
          <p:cNvSpPr/>
          <p:nvPr/>
        </p:nvSpPr>
        <p:spPr>
          <a:xfrm>
            <a:off x="6505560" y="4334040"/>
            <a:ext cx="5655240" cy="46332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r>
              <a:rPr lang="en-US" sz="2400" b="1" u="none" strike="noStrike">
                <a:solidFill>
                  <a:schemeClr val="dk1"/>
                </a:solidFill>
                <a:effectLst/>
                <a:uFillTx/>
                <a:latin typeface="Work Sans"/>
              </a:rPr>
              <a:t>Figure 6-17</a:t>
            </a:r>
            <a:r>
              <a:rPr lang="en-US" sz="2400" b="0" u="none" strike="noStrike">
                <a:solidFill>
                  <a:schemeClr val="dk1"/>
                </a:solidFill>
                <a:effectLst/>
                <a:uFillTx/>
                <a:latin typeface="Work Sans"/>
              </a:rPr>
              <a:t>  A $MFT header </a:t>
            </a:r>
            <a:endParaRPr lang="en-US" sz="2400" b="0" u="none" strike="noStrike">
              <a:solidFill>
                <a:srgbClr val="000000"/>
              </a:solidFill>
              <a:effectLst/>
              <a:uFillTx/>
              <a:latin typeface="Arial"/>
            </a:endParaRPr>
          </a:p>
        </p:txBody>
      </p:sp>
      <p:pic>
        <p:nvPicPr>
          <p:cNvPr id="228" name="Picture 7"/>
          <p:cNvPicPr/>
          <p:nvPr/>
        </p:nvPicPr>
        <p:blipFill>
          <a:blip r:embed="rId2"/>
          <a:stretch>
            <a:fillRect/>
          </a:stretch>
        </p:blipFill>
        <p:spPr>
          <a:xfrm>
            <a:off x="6393960" y="1761840"/>
            <a:ext cx="5696280" cy="2570040"/>
          </a:xfrm>
          <a:prstGeom prst="rect">
            <a:avLst/>
          </a:prstGeom>
          <a:noFill/>
          <a:ln w="0">
            <a:noFill/>
          </a:ln>
        </p:spPr>
      </p:pic>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9"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US" sz="4000" b="1" u="none" strike="noStrike">
                <a:solidFill>
                  <a:schemeClr val="dk1"/>
                </a:solidFill>
                <a:effectLst/>
                <a:uFillTx/>
                <a:latin typeface="Work Sans "/>
              </a:rPr>
              <a:t>MFT Structures for File Data (2 of 4)</a:t>
            </a:r>
            <a:endParaRPr lang="en-US" sz="4000" b="0" u="none" strike="noStrike">
              <a:solidFill>
                <a:srgbClr val="000000"/>
              </a:solidFill>
              <a:effectLst/>
              <a:uFillTx/>
              <a:latin typeface="Arial"/>
            </a:endParaRPr>
          </a:p>
        </p:txBody>
      </p:sp>
      <p:sp>
        <p:nvSpPr>
          <p:cNvPr id="230" name="TextBox 5"/>
          <p:cNvSpPr/>
          <p:nvPr/>
        </p:nvSpPr>
        <p:spPr>
          <a:xfrm>
            <a:off x="5638680" y="4371480"/>
            <a:ext cx="6466320" cy="120204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r>
              <a:rPr lang="en-US" sz="2400" b="1" u="none" strike="noStrike">
                <a:solidFill>
                  <a:schemeClr val="dk1"/>
                </a:solidFill>
                <a:effectLst/>
                <a:uFillTx/>
                <a:latin typeface="Work Sans"/>
              </a:rPr>
              <a:t>Figure 6-18 </a:t>
            </a:r>
            <a:r>
              <a:rPr lang="en-US" sz="2400" b="0" u="none" strike="noStrike">
                <a:solidFill>
                  <a:schemeClr val="dk1"/>
                </a:solidFill>
                <a:effectLst/>
                <a:uFillTx/>
                <a:latin typeface="Work Sans"/>
              </a:rPr>
              <a:t>Attribute 0x10: </a:t>
            </a:r>
            <a:r>
              <a:rPr lang="en-US" sz="2400" b="1" u="none" strike="noStrike">
                <a:solidFill>
                  <a:schemeClr val="dk1"/>
                </a:solidFill>
                <a:effectLst/>
                <a:uFillTx/>
                <a:latin typeface="Work Sans"/>
              </a:rPr>
              <a:t>Standard Information </a:t>
            </a:r>
            <a:r>
              <a:rPr lang="en-US" sz="2400" b="0" u="none" strike="noStrike">
                <a:solidFill>
                  <a:schemeClr val="dk1"/>
                </a:solidFill>
                <a:effectLst/>
                <a:uFillTx/>
                <a:latin typeface="Work Sans"/>
              </a:rPr>
              <a:t>(Newer version of NTFS) </a:t>
            </a:r>
            <a:br>
              <a:rPr sz="2400"/>
            </a:br>
            <a:endParaRPr lang="en-US" sz="2400" b="0" u="none" strike="noStrike">
              <a:solidFill>
                <a:srgbClr val="000000"/>
              </a:solidFill>
              <a:effectLst/>
              <a:uFillTx/>
              <a:latin typeface="Arial"/>
            </a:endParaRPr>
          </a:p>
        </p:txBody>
      </p:sp>
      <p:pic>
        <p:nvPicPr>
          <p:cNvPr id="231" name="Picture 9"/>
          <p:cNvPicPr/>
          <p:nvPr/>
        </p:nvPicPr>
        <p:blipFill>
          <a:blip r:embed="rId2"/>
          <a:stretch>
            <a:fillRect/>
          </a:stretch>
        </p:blipFill>
        <p:spPr>
          <a:xfrm>
            <a:off x="5879520" y="1314360"/>
            <a:ext cx="6308640" cy="2998800"/>
          </a:xfrm>
          <a:prstGeom prst="rect">
            <a:avLst/>
          </a:prstGeom>
          <a:noFill/>
          <a:ln w="0">
            <a:noFill/>
          </a:ln>
        </p:spPr>
      </p:pic>
      <p:sp>
        <p:nvSpPr>
          <p:cNvPr id="232" name="TextBox 11"/>
          <p:cNvSpPr/>
          <p:nvPr/>
        </p:nvSpPr>
        <p:spPr>
          <a:xfrm>
            <a:off x="243000" y="1112760"/>
            <a:ext cx="5717880" cy="458784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GB" sz="2800" b="1" u="none" strike="noStrike">
                <a:solidFill>
                  <a:schemeClr val="dk1"/>
                </a:solidFill>
                <a:effectLst/>
                <a:uFillTx/>
                <a:latin typeface="Calibri"/>
              </a:rPr>
              <a:t>Standard Information (0x10)</a:t>
            </a:r>
            <a:endParaRPr lang="en-US" sz="2800" b="0" u="none" strike="noStrike">
              <a:solidFill>
                <a:srgbClr val="000000"/>
              </a:solidFill>
              <a:effectLst/>
              <a:uFillTx/>
              <a:latin typeface="Arial"/>
            </a:endParaRPr>
          </a:p>
          <a:p>
            <a:pPr marL="343080" indent="-343080">
              <a:lnSpc>
                <a:spcPct val="100000"/>
              </a:lnSpc>
              <a:buClr>
                <a:srgbClr val="282F7C"/>
              </a:buClr>
              <a:buFont typeface="Arial"/>
              <a:buChar char="•"/>
            </a:pPr>
            <a:r>
              <a:rPr lang="en-GB" sz="2400" b="1" u="none" strike="noStrike">
                <a:solidFill>
                  <a:schemeClr val="dk1"/>
                </a:solidFill>
                <a:effectLst/>
                <a:uFillTx/>
                <a:latin typeface="Calibri"/>
              </a:rPr>
              <a:t>File Metadata: </a:t>
            </a:r>
            <a:r>
              <a:rPr lang="en-GB" sz="2400" b="0" u="none" strike="noStrike">
                <a:solidFill>
                  <a:schemeClr val="dk1"/>
                </a:solidFill>
                <a:effectLst/>
                <a:uFillTx/>
                <a:latin typeface="Calibri"/>
              </a:rPr>
              <a:t>Stores essential information about a file or directory, such as creation time, last modified time, last access time, and entry modified time.</a:t>
            </a:r>
            <a:endParaRPr lang="en-US" sz="2400" b="0" u="none" strike="noStrike">
              <a:solidFill>
                <a:srgbClr val="000000"/>
              </a:solidFill>
              <a:effectLst/>
              <a:uFillTx/>
              <a:latin typeface="Arial"/>
            </a:endParaRPr>
          </a:p>
          <a:p>
            <a:pPr marL="343080" indent="-343080">
              <a:lnSpc>
                <a:spcPct val="100000"/>
              </a:lnSpc>
              <a:buClr>
                <a:srgbClr val="282F7C"/>
              </a:buClr>
              <a:buFont typeface="Arial"/>
              <a:buChar char="•"/>
            </a:pPr>
            <a:r>
              <a:rPr lang="en-GB" sz="2400" b="1" u="none" strike="noStrike">
                <a:solidFill>
                  <a:schemeClr val="dk1"/>
                </a:solidFill>
                <a:effectLst/>
                <a:uFillTx/>
                <a:latin typeface="Calibri"/>
              </a:rPr>
              <a:t>File Attributes:</a:t>
            </a:r>
            <a:r>
              <a:rPr lang="en-GB" sz="2400" b="0" u="none" strike="noStrike">
                <a:solidFill>
                  <a:schemeClr val="dk1"/>
                </a:solidFill>
                <a:effectLst/>
                <a:uFillTx/>
                <a:latin typeface="Calibri"/>
              </a:rPr>
              <a:t> Defines key file properties like read-only, hidden, system, and archive status.</a:t>
            </a:r>
            <a:endParaRPr lang="en-US" sz="2400" b="0" u="none" strike="noStrike">
              <a:solidFill>
                <a:srgbClr val="000000"/>
              </a:solidFill>
              <a:effectLst/>
              <a:uFillTx/>
              <a:latin typeface="Arial"/>
            </a:endParaRPr>
          </a:p>
          <a:p>
            <a:pPr marL="343080" indent="-343080">
              <a:lnSpc>
                <a:spcPct val="100000"/>
              </a:lnSpc>
              <a:buClr>
                <a:srgbClr val="282F7C"/>
              </a:buClr>
              <a:buFont typeface="Arial"/>
              <a:buChar char="•"/>
            </a:pPr>
            <a:r>
              <a:rPr lang="en-GB" sz="2400" b="1" u="none" strike="noStrike">
                <a:solidFill>
                  <a:schemeClr val="dk1"/>
                </a:solidFill>
                <a:effectLst/>
                <a:uFillTx/>
                <a:latin typeface="Calibri"/>
              </a:rPr>
              <a:t>Tracking Changes:</a:t>
            </a:r>
            <a:r>
              <a:rPr lang="en-GB" sz="2400" b="0" u="none" strike="noStrike">
                <a:solidFill>
                  <a:schemeClr val="dk1"/>
                </a:solidFill>
                <a:effectLst/>
                <a:uFillTx/>
                <a:latin typeface="Calibri"/>
              </a:rPr>
              <a:t> Helps track file activity, such as creation, access, modification, and metadata changes, useful in forensic investigations.</a:t>
            </a:r>
            <a:endParaRPr lang="en-US" sz="2400" b="0" u="none" strike="noStrike">
              <a:solidFill>
                <a:srgbClr val="000000"/>
              </a:solidFill>
              <a:effectLst/>
              <a:uFillTx/>
              <a:latin typeface="Arial"/>
            </a:endParaRPr>
          </a:p>
        </p:txBody>
      </p:sp>
      <p:sp>
        <p:nvSpPr>
          <p:cNvPr id="233" name="TextBox 12"/>
          <p:cNvSpPr/>
          <p:nvPr/>
        </p:nvSpPr>
        <p:spPr>
          <a:xfrm>
            <a:off x="243000" y="5423400"/>
            <a:ext cx="10680480" cy="832680"/>
          </a:xfrm>
          <a:prstGeom prst="rect">
            <a:avLst/>
          </a:prstGeom>
          <a:noFill/>
          <a:ln w="0">
            <a:noFill/>
          </a:ln>
        </p:spPr>
        <p:style>
          <a:lnRef idx="0"/>
          <a:fillRef idx="0"/>
          <a:effectRef idx="0"/>
          <a:fontRef idx="minor"/>
        </p:style>
        <p:txBody>
          <a:bodyPr lIns="90000" tIns="45000" rIns="90000" bIns="45000" anchor="t">
            <a:spAutoFit/>
          </a:bodyPr>
          <a:lstStyle/>
          <a:p>
            <a:pPr marL="343080" indent="-343080">
              <a:lnSpc>
                <a:spcPct val="100000"/>
              </a:lnSpc>
              <a:buClr>
                <a:srgbClr val="282F7C"/>
              </a:buClr>
              <a:buFont typeface="Arial"/>
              <a:buChar char="•"/>
            </a:pPr>
            <a:r>
              <a:rPr lang="en-GB" sz="2400" b="1" u="none" strike="noStrike">
                <a:solidFill>
                  <a:schemeClr val="dk1"/>
                </a:solidFill>
                <a:effectLst/>
                <a:uFillTx/>
                <a:latin typeface="Calibri"/>
              </a:rPr>
              <a:t>Forensic Value:</a:t>
            </a:r>
            <a:r>
              <a:rPr lang="en-GB" sz="2400" b="0" u="none" strike="noStrike">
                <a:solidFill>
                  <a:schemeClr val="dk1"/>
                </a:solidFill>
                <a:effectLst/>
                <a:uFillTx/>
                <a:latin typeface="Calibri"/>
              </a:rPr>
              <a:t> Provides a timeline of file activity and insights into file handling, helping to trace user actions, detect hidden files, and recover deleted files.</a:t>
            </a:r>
            <a:endParaRPr lang="en-US" sz="2400" b="0" u="none" strike="noStrike">
              <a:solidFill>
                <a:srgbClr val="000000"/>
              </a:solidFill>
              <a:effectLst/>
              <a:uFillTx/>
              <a:latin typeface="Arial"/>
            </a:endParaRPr>
          </a:p>
        </p:txBody>
      </p:sp>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4"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MFT Structures for File Data (3 of 4)</a:t>
            </a:r>
            <a:endParaRPr lang="en-US" sz="4000" b="0" u="none" strike="noStrike">
              <a:solidFill>
                <a:srgbClr val="000000"/>
              </a:solidFill>
              <a:effectLst/>
              <a:uFillTx/>
              <a:latin typeface="Arial"/>
            </a:endParaRPr>
          </a:p>
        </p:txBody>
      </p:sp>
      <p:pic>
        <p:nvPicPr>
          <p:cNvPr id="235" name="Picture 5"/>
          <p:cNvPicPr/>
          <p:nvPr/>
        </p:nvPicPr>
        <p:blipFill>
          <a:blip r:embed="rId2"/>
          <a:stretch>
            <a:fillRect/>
          </a:stretch>
        </p:blipFill>
        <p:spPr>
          <a:xfrm>
            <a:off x="1139760" y="1369080"/>
            <a:ext cx="8226000" cy="4786920"/>
          </a:xfrm>
          <a:prstGeom prst="rect">
            <a:avLst/>
          </a:prstGeom>
          <a:noFill/>
          <a:ln w="0">
            <a:noFill/>
          </a:ln>
        </p:spPr>
      </p:pic>
      <p:sp>
        <p:nvSpPr>
          <p:cNvPr id="236" name="TextBox 4"/>
          <p:cNvSpPr/>
          <p:nvPr/>
        </p:nvSpPr>
        <p:spPr>
          <a:xfrm>
            <a:off x="5000040" y="5420160"/>
            <a:ext cx="7190280" cy="120204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r>
              <a:rPr lang="en-US" sz="2400" b="1" u="none" strike="noStrike">
                <a:solidFill>
                  <a:schemeClr val="dk1"/>
                </a:solidFill>
                <a:effectLst/>
                <a:uFillTx/>
                <a:latin typeface="Work Sans"/>
              </a:rPr>
              <a:t>Figure 6-19</a:t>
            </a:r>
            <a:r>
              <a:rPr lang="en-US" sz="2400" b="0" u="none" strike="noStrike">
                <a:solidFill>
                  <a:schemeClr val="dk1"/>
                </a:solidFill>
                <a:effectLst/>
                <a:uFillTx/>
                <a:latin typeface="Work Sans"/>
              </a:rPr>
              <a:t>  Attribute 0x30: </a:t>
            </a:r>
            <a:r>
              <a:rPr lang="en-US" sz="2400" b="1" u="none" strike="noStrike">
                <a:solidFill>
                  <a:schemeClr val="dk1"/>
                </a:solidFill>
                <a:effectLst/>
                <a:uFillTx/>
                <a:latin typeface="Work Sans"/>
              </a:rPr>
              <a:t>$Filename</a:t>
            </a:r>
            <a:br>
              <a:rPr sz="2400"/>
            </a:br>
            <a:r>
              <a:rPr lang="en-US" sz="2400" b="0" u="none" strike="noStrike">
                <a:solidFill>
                  <a:schemeClr val="dk1"/>
                </a:solidFill>
                <a:effectLst/>
                <a:uFillTx/>
                <a:latin typeface="Work Sans"/>
              </a:rPr>
              <a:t>(</a:t>
            </a:r>
            <a:r>
              <a:rPr lang="en-GB" sz="2400" b="0" u="none" strike="noStrike">
                <a:solidFill>
                  <a:schemeClr val="dk1"/>
                </a:solidFill>
                <a:effectLst/>
                <a:uFillTx/>
                <a:latin typeface="Work Sans"/>
              </a:rPr>
              <a:t>older versions of NTFS</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p:txBody>
      </p:sp>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MFT Structures for File Data (4 of 3)</a:t>
            </a:r>
            <a:endParaRPr lang="en-US" sz="4000" b="0" u="none" strike="noStrike">
              <a:solidFill>
                <a:srgbClr val="000000"/>
              </a:solidFill>
              <a:effectLst/>
              <a:uFillTx/>
              <a:latin typeface="Arial"/>
            </a:endParaRPr>
          </a:p>
        </p:txBody>
      </p:sp>
      <p:sp>
        <p:nvSpPr>
          <p:cNvPr id="238" name="TextBox 4"/>
          <p:cNvSpPr/>
          <p:nvPr/>
        </p:nvSpPr>
        <p:spPr>
          <a:xfrm>
            <a:off x="5527440" y="4573080"/>
            <a:ext cx="6189480" cy="4633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2400" b="1" u="none" strike="noStrike">
                <a:solidFill>
                  <a:schemeClr val="dk1"/>
                </a:solidFill>
                <a:effectLst/>
                <a:uFillTx/>
                <a:latin typeface="Work Sans"/>
              </a:rPr>
              <a:t>Figure 6-20 </a:t>
            </a:r>
            <a:r>
              <a:rPr lang="en-US" sz="2400" b="0" u="none" strike="noStrike">
                <a:solidFill>
                  <a:schemeClr val="dk1"/>
                </a:solidFill>
                <a:effectLst/>
                <a:uFillTx/>
                <a:latin typeface="Work Sans"/>
              </a:rPr>
              <a:t>Attribute 0x40: $Object_ID</a:t>
            </a:r>
            <a:endParaRPr lang="en-US" sz="2400" b="0" u="none" strike="noStrike">
              <a:solidFill>
                <a:srgbClr val="000000"/>
              </a:solidFill>
              <a:effectLst/>
              <a:uFillTx/>
              <a:latin typeface="Arial"/>
            </a:endParaRPr>
          </a:p>
        </p:txBody>
      </p:sp>
      <p:pic>
        <p:nvPicPr>
          <p:cNvPr id="239" name="Picture 5"/>
          <p:cNvPicPr/>
          <p:nvPr/>
        </p:nvPicPr>
        <p:blipFill>
          <a:blip r:embed="rId2"/>
          <a:stretch>
            <a:fillRect/>
          </a:stretch>
        </p:blipFill>
        <p:spPr>
          <a:xfrm>
            <a:off x="5462640" y="2287080"/>
            <a:ext cx="5879880" cy="2149920"/>
          </a:xfrm>
          <a:prstGeom prst="rect">
            <a:avLst/>
          </a:prstGeom>
          <a:noFill/>
          <a:ln w="0">
            <a:noFill/>
          </a:ln>
        </p:spPr>
      </p:pic>
      <p:sp>
        <p:nvSpPr>
          <p:cNvPr id="240" name="TextBox 7"/>
          <p:cNvSpPr/>
          <p:nvPr/>
        </p:nvSpPr>
        <p:spPr>
          <a:xfrm>
            <a:off x="250200" y="1199880"/>
            <a:ext cx="4977360" cy="458784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GB" sz="2800" b="1" u="none" strike="noStrike">
                <a:solidFill>
                  <a:schemeClr val="dk1"/>
                </a:solidFill>
                <a:effectLst/>
                <a:uFillTx/>
                <a:latin typeface="Calibri"/>
              </a:rPr>
              <a:t>$Object_ID (0x40)</a:t>
            </a:r>
            <a:endParaRPr lang="en-US" sz="28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400" b="0" u="none" strike="noStrike">
                <a:solidFill>
                  <a:schemeClr val="dk1"/>
                </a:solidFill>
                <a:effectLst/>
                <a:uFillTx/>
                <a:latin typeface="Calibri"/>
              </a:rPr>
              <a:t>The </a:t>
            </a:r>
            <a:r>
              <a:rPr lang="en-GB" sz="2400" b="1" u="none" strike="noStrike">
                <a:solidFill>
                  <a:schemeClr val="dk1"/>
                </a:solidFill>
                <a:effectLst/>
                <a:uFillTx/>
                <a:latin typeface="Calibri"/>
              </a:rPr>
              <a:t>$Object_ID</a:t>
            </a:r>
            <a:r>
              <a:rPr lang="en-GB" sz="2400" b="0" u="none" strike="noStrike">
                <a:solidFill>
                  <a:schemeClr val="dk1"/>
                </a:solidFill>
                <a:effectLst/>
                <a:uFillTx/>
                <a:latin typeface="Calibri"/>
              </a:rPr>
              <a:t> attribute is used to uniquely identify files, directories, and other NTFS objects across the entire system. </a:t>
            </a:r>
            <a:endParaRPr lang="en-US" sz="24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400" b="0" u="none" strike="noStrike">
                <a:solidFill>
                  <a:schemeClr val="dk1"/>
                </a:solidFill>
                <a:effectLst/>
                <a:uFillTx/>
                <a:latin typeface="Calibri"/>
              </a:rPr>
              <a:t>This ID is not affected by the name of the object or its location within the file system.</a:t>
            </a:r>
            <a:endParaRPr lang="en-US" sz="24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400" b="0" u="none" strike="noStrike">
                <a:solidFill>
                  <a:schemeClr val="dk1"/>
                </a:solidFill>
                <a:effectLst/>
                <a:uFillTx/>
                <a:latin typeface="Calibri"/>
              </a:rPr>
              <a:t>It allows the operating system and applications to reference objects in a way that is independent of the file name or path.</a:t>
            </a:r>
            <a:endParaRPr lang="en-US" sz="2400" b="0" u="none" strike="noStrike">
              <a:solidFill>
                <a:srgbClr val="000000"/>
              </a:solidFill>
              <a:effectLst/>
              <a:uFillTx/>
              <a:latin typeface="Arial"/>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(1 of 5)</a:t>
            </a:r>
            <a:endParaRPr lang="en-US" sz="4000" b="0" u="none" strike="noStrike">
              <a:solidFill>
                <a:schemeClr val="dk1"/>
              </a:solidFill>
              <a:effectLst/>
              <a:uFillTx/>
              <a:latin typeface="Calibri"/>
            </a:endParaRPr>
          </a:p>
        </p:txBody>
      </p:sp>
      <p:sp>
        <p:nvSpPr>
          <p:cNvPr id="136" name="PlaceHolder 2"/>
          <p:cNvSpPr>
            <a:spLocks noGrp="1"/>
          </p:cNvSpPr>
          <p:nvPr>
            <p:ph/>
          </p:nvPr>
        </p:nvSpPr>
        <p:spPr>
          <a:xfrm>
            <a:off x="477000" y="1690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a:t>
            </a:r>
            <a:r>
              <a:rPr lang="en-US" sz="2400" b="1" u="none" strike="noStrike">
                <a:solidFill>
                  <a:schemeClr val="dk1"/>
                </a:solidFill>
                <a:effectLst/>
                <a:uFillTx/>
                <a:latin typeface="Work Sans"/>
              </a:rPr>
              <a:t>Inode</a:t>
            </a:r>
            <a:r>
              <a:rPr lang="en-US" sz="2400" b="0" u="none" strike="noStrike">
                <a:solidFill>
                  <a:schemeClr val="dk1"/>
                </a:solidFill>
                <a:effectLst/>
                <a:uFillTx/>
                <a:latin typeface="Work Sans"/>
              </a:rPr>
              <a:t> contains file and directory metadata and provides a mechanism for linking data stored in data blocks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assigned inode contains the following information: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Mode and type of file or directory</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Number of links to a file or directory</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UID and GID of the file’s or directory’s owner</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Number of bytes in the file or directory</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File’s or directory’s last access time and last modified time</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Inode’s last file status change time</a:t>
            </a:r>
            <a:endParaRPr lang="en-US" sz="2200" b="0" u="none" strike="noStrike">
              <a:solidFill>
                <a:schemeClr val="dk1"/>
              </a:solidFill>
              <a:effectLst/>
              <a:uFillTx/>
              <a:latin typeface="Work Sans"/>
            </a:endParaRPr>
          </a:p>
          <a:p>
            <a:pPr indent="0" defTabSz="914400">
              <a:lnSpc>
                <a:spcPct val="100000"/>
              </a:lnSpc>
              <a:spcBef>
                <a:spcPts val="499"/>
              </a:spcBef>
              <a:spcAft>
                <a:spcPts val="799"/>
              </a:spcAft>
              <a:buNone/>
            </a:pPr>
            <a:endParaRPr lang="en-US" sz="2200" b="0" u="none" strike="noStrike">
              <a:solidFill>
                <a:schemeClr val="dk1"/>
              </a:solidFill>
              <a:effectLst/>
              <a:uFillTx/>
              <a:latin typeface="Work Sans"/>
            </a:endParaRPr>
          </a:p>
        </p:txBody>
      </p:sp>
    </p:spTree>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4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Interpreting Data Runs (1 of 2)</a:t>
            </a:r>
            <a:endParaRPr lang="en-US" sz="4000" b="0" u="none" strike="noStrike">
              <a:solidFill>
                <a:srgbClr val="000000"/>
              </a:solidFill>
              <a:effectLst/>
              <a:uFillTx/>
              <a:latin typeface="Arial"/>
            </a:endParaRPr>
          </a:p>
        </p:txBody>
      </p:sp>
      <p:sp>
        <p:nvSpPr>
          <p:cNvPr id="242" name="PlaceHolder 2"/>
          <p:cNvSpPr>
            <a:spLocks noGrp="1"/>
          </p:cNvSpPr>
          <p:nvPr>
            <p:ph/>
          </p:nvPr>
        </p:nvSpPr>
        <p:spPr>
          <a:xfrm>
            <a:off x="477000" y="1825560"/>
            <a:ext cx="698616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Data runs have the following components: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The first component: </a:t>
            </a:r>
            <a:r>
              <a:rPr lang="en-US" sz="2400" b="0" u="none" strike="noStrike">
                <a:solidFill>
                  <a:schemeClr val="dk1"/>
                </a:solidFill>
                <a:effectLst/>
                <a:uFillTx/>
                <a:latin typeface="Work Sans"/>
              </a:rPr>
              <a:t>on byte declares how many bytes in the attribute field are needed to store the values for the second and third components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The second component: </a:t>
            </a:r>
            <a:r>
              <a:rPr lang="en-US" sz="2400" b="0" u="none" strike="noStrike">
                <a:solidFill>
                  <a:schemeClr val="dk1"/>
                </a:solidFill>
                <a:effectLst/>
                <a:uFillTx/>
                <a:latin typeface="Work Sans"/>
              </a:rPr>
              <a:t>stores the number of clusters assigned to the data run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The third component: </a:t>
            </a:r>
            <a:r>
              <a:rPr lang="en-US" sz="2400" b="0" u="none" strike="noStrike">
                <a:solidFill>
                  <a:schemeClr val="dk1"/>
                </a:solidFill>
                <a:effectLst/>
                <a:uFillTx/>
                <a:latin typeface="Work Sans"/>
              </a:rPr>
              <a:t>contains the starting cluster address value, VCN(0)</a:t>
            </a:r>
            <a:endParaRPr lang="en-US" sz="2400" b="0" u="none" strike="noStrike">
              <a:solidFill>
                <a:srgbClr val="000000"/>
              </a:solidFill>
              <a:effectLst/>
              <a:uFillTx/>
              <a:latin typeface="Times New Roman"/>
            </a:endParaRPr>
          </a:p>
        </p:txBody>
      </p:sp>
      <p:pic>
        <p:nvPicPr>
          <p:cNvPr id="243" name="Picture 5" descr="An illustration of some data run components. Component 1 is 21, component 2 is 1 B, and component 3 is 2 E 0 A."/>
          <p:cNvPicPr/>
          <p:nvPr/>
        </p:nvPicPr>
        <p:blipFill>
          <a:blip r:embed="rId2"/>
          <a:stretch>
            <a:fillRect/>
          </a:stretch>
        </p:blipFill>
        <p:spPr>
          <a:xfrm>
            <a:off x="7464600" y="2554200"/>
            <a:ext cx="4516200" cy="1747800"/>
          </a:xfrm>
          <a:prstGeom prst="rect">
            <a:avLst/>
          </a:prstGeom>
          <a:noFill/>
          <a:ln w="0">
            <a:noFill/>
          </a:ln>
        </p:spPr>
      </p:pic>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44" name="PlaceHolder 1"/>
          <p:cNvSpPr>
            <a:spLocks noGrp="1"/>
          </p:cNvSpPr>
          <p:nvPr>
            <p:ph type="title" idx="4294967295"/>
          </p:nvPr>
        </p:nvSpPr>
        <p:spPr>
          <a:xfrm>
            <a:off x="477000" y="473400"/>
            <a:ext cx="111988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Side Note </a:t>
            </a:r>
            <a:br>
              <a:rPr sz="4000"/>
            </a:br>
            <a:r>
              <a:rPr lang="en-US" sz="4000" b="1" u="none" strike="noStrike">
                <a:solidFill>
                  <a:schemeClr val="dk1"/>
                </a:solidFill>
                <a:effectLst/>
                <a:uFillTx/>
                <a:latin typeface="Work Sans "/>
              </a:rPr>
              <a:t>(</a:t>
            </a:r>
            <a:r>
              <a:rPr lang="en-GB" sz="4000" b="1" u="none" strike="noStrike">
                <a:solidFill>
                  <a:schemeClr val="dk1"/>
                </a:solidFill>
                <a:effectLst/>
                <a:uFillTx/>
                <a:latin typeface="Work Sans "/>
              </a:rPr>
              <a:t>little endian vs big endian</a:t>
            </a:r>
            <a:r>
              <a:rPr lang="en-US" sz="4000" b="1" u="none" strike="noStrike">
                <a:solidFill>
                  <a:schemeClr val="dk1"/>
                </a:solidFill>
                <a:effectLst/>
                <a:uFillTx/>
                <a:latin typeface="Work Sans "/>
              </a:rPr>
              <a:t>)</a:t>
            </a:r>
            <a:endParaRPr lang="en-US" sz="4000" b="0" u="none" strike="noStrike">
              <a:solidFill>
                <a:srgbClr val="000000"/>
              </a:solidFill>
              <a:effectLst/>
              <a:uFillTx/>
              <a:latin typeface="Arial"/>
            </a:endParaRPr>
          </a:p>
        </p:txBody>
      </p:sp>
      <p:pic>
        <p:nvPicPr>
          <p:cNvPr id="245" name="Picture 2" descr="What is Big-Endian and Little-Endian? Let's Explain Computer Byte Order! -  Embed Threads"/>
          <p:cNvPicPr/>
          <p:nvPr/>
        </p:nvPicPr>
        <p:blipFill>
          <a:blip r:embed="rId2"/>
          <a:srcRect t="18943"/>
          <a:stretch>
            <a:fillRect/>
          </a:stretch>
        </p:blipFill>
        <p:spPr>
          <a:xfrm>
            <a:off x="6181560" y="1824840"/>
            <a:ext cx="5903640" cy="4352760"/>
          </a:xfrm>
          <a:prstGeom prst="rect">
            <a:avLst/>
          </a:prstGeom>
          <a:noFill/>
          <a:ln w="0">
            <a:noFill/>
          </a:ln>
        </p:spPr>
      </p:pic>
      <p:sp>
        <p:nvSpPr>
          <p:cNvPr id="246" name="TextBox 7"/>
          <p:cNvSpPr/>
          <p:nvPr/>
        </p:nvSpPr>
        <p:spPr>
          <a:xfrm>
            <a:off x="477000" y="1824840"/>
            <a:ext cx="5036400" cy="3171960"/>
          </a:xfrm>
          <a:prstGeom prst="rect">
            <a:avLst/>
          </a:prstGeom>
          <a:noFill/>
          <a:ln w="0">
            <a:noFill/>
          </a:ln>
        </p:spPr>
        <p:style>
          <a:lnRef idx="0"/>
          <a:fillRef idx="0"/>
          <a:effectRef idx="0"/>
          <a:fontRef idx="minor"/>
        </p:style>
        <p:txBody>
          <a:bodyPr lIns="90000" tIns="45000" rIns="90000" bIns="45000" anchor="t">
            <a:spAutoFit/>
          </a:bodyPr>
          <a:lstStyle/>
          <a:p>
            <a:pPr marL="285840" indent="-285840">
              <a:lnSpc>
                <a:spcPct val="100000"/>
              </a:lnSpc>
              <a:buClr>
                <a:srgbClr val="282F7C"/>
              </a:buClr>
              <a:buFont typeface="Arial"/>
              <a:buChar char="•"/>
            </a:pPr>
            <a:r>
              <a:rPr lang="en-GB" sz="2000" b="0" u="none" strike="noStrike">
                <a:solidFill>
                  <a:schemeClr val="dk1"/>
                </a:solidFill>
                <a:effectLst/>
                <a:uFillTx/>
                <a:latin typeface="fkGroteskNeue"/>
              </a:rPr>
              <a:t>The terms "big-endian" and "little-endian," referring to byte order in computer science, originate from Jonathan Swift's "Gulliver's Travels." </a:t>
            </a:r>
            <a:endParaRPr lang="en-US" sz="20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000" b="0" u="none" strike="noStrike">
                <a:solidFill>
                  <a:schemeClr val="dk1"/>
                </a:solidFill>
                <a:effectLst/>
                <a:uFillTx/>
                <a:latin typeface="fkGroteskNeue"/>
              </a:rPr>
              <a:t>In the story, a conflict arises over whether eggs should be broken at the big end or the little end.</a:t>
            </a:r>
            <a:endParaRPr lang="en-US" sz="20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000" b="0" u="none" strike="noStrike">
                <a:solidFill>
                  <a:schemeClr val="dk1"/>
                </a:solidFill>
                <a:effectLst/>
                <a:uFillTx/>
                <a:latin typeface="fkGroteskNeue"/>
              </a:rPr>
              <a:t>Danny Cohen used these terms to describe the opposing conventions of byte ordering in computer systems.</a:t>
            </a:r>
            <a:endParaRPr lang="en-US" sz="2000" b="0" u="none" strike="noStrike">
              <a:solidFill>
                <a:srgbClr val="000000"/>
              </a:solidFill>
              <a:effectLst/>
              <a:uFillTx/>
              <a:latin typeface="Arial"/>
            </a:endParaRPr>
          </a:p>
        </p:txBody>
      </p:sp>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47" name="Picture 5" descr="An illustration of some data run components. Component 1 is 21, component 2 is 1 B, and component 3 is 2 E 0 A."/>
          <p:cNvPicPr/>
          <p:nvPr/>
        </p:nvPicPr>
        <p:blipFill>
          <a:blip r:embed="rId2"/>
          <a:stretch>
            <a:fillRect/>
          </a:stretch>
        </p:blipFill>
        <p:spPr>
          <a:xfrm>
            <a:off x="7100640" y="4143240"/>
            <a:ext cx="5089320" cy="1969920"/>
          </a:xfrm>
          <a:prstGeom prst="rect">
            <a:avLst/>
          </a:prstGeom>
          <a:noFill/>
          <a:ln w="0">
            <a:noFill/>
          </a:ln>
        </p:spPr>
      </p:pic>
      <p:sp>
        <p:nvSpPr>
          <p:cNvPr id="24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Interpreting Data Runs (2 of 2)</a:t>
            </a:r>
            <a:endParaRPr lang="en-US" sz="4000" b="0" u="none" strike="noStrike">
              <a:solidFill>
                <a:srgbClr val="000000"/>
              </a:solidFill>
              <a:effectLst/>
              <a:uFillTx/>
              <a:latin typeface="Arial"/>
            </a:endParaRPr>
          </a:p>
        </p:txBody>
      </p:sp>
      <p:sp>
        <p:nvSpPr>
          <p:cNvPr id="249" name="PlaceHolder 2"/>
          <p:cNvSpPr>
            <a:spLocks noGrp="1"/>
          </p:cNvSpPr>
          <p:nvPr>
            <p:ph/>
          </p:nvPr>
        </p:nvSpPr>
        <p:spPr>
          <a:xfrm>
            <a:off x="397080" y="1253160"/>
            <a:ext cx="1160280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For the first component: </a:t>
            </a:r>
            <a:r>
              <a:rPr lang="en-GB" sz="2400" b="0" u="none" strike="noStrike">
                <a:solidFill>
                  <a:schemeClr val="dk1"/>
                </a:solidFill>
                <a:effectLst/>
                <a:uFillTx/>
                <a:latin typeface="Work Sans"/>
              </a:rPr>
              <a:t>the value 21 is the data run’s starting position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second digit, 1, means that the next byte contains the number of clusters assigned to this data run.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first digit, 2, means that the next two bytes (after the number of assigned clusters) contain the cluster address for VCN(0).</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VCN(0) is the first data run, which </a:t>
            </a:r>
            <a:br>
              <a:rPr sz="2400"/>
            </a:br>
            <a:r>
              <a:rPr lang="en-GB" sz="2400" b="0" u="none" strike="noStrike">
                <a:solidFill>
                  <a:schemeClr val="dk1"/>
                </a:solidFill>
                <a:effectLst/>
                <a:uFillTx/>
                <a:latin typeface="Work Sans"/>
              </a:rPr>
              <a:t>is the LCN address of where the </a:t>
            </a:r>
            <a:br>
              <a:rPr sz="2400"/>
            </a:br>
            <a:r>
              <a:rPr lang="en-GB" sz="2400" b="0" u="none" strike="noStrike">
                <a:solidFill>
                  <a:schemeClr val="dk1"/>
                </a:solidFill>
                <a:effectLst/>
                <a:uFillTx/>
                <a:latin typeface="Work Sans"/>
              </a:rPr>
              <a:t>file’s first cluster is located in the </a:t>
            </a:r>
            <a:br>
              <a:rPr sz="2400"/>
            </a:br>
            <a:r>
              <a:rPr lang="en-GB" sz="2400" b="0" u="none" strike="noStrike">
                <a:solidFill>
                  <a:schemeClr val="dk1"/>
                </a:solidFill>
                <a:effectLst/>
                <a:uFillTx/>
                <a:latin typeface="Work Sans"/>
              </a:rPr>
              <a:t>partition. </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50" name="Picture 5" descr="An illustration of some data run components. Component 1 is 21, component 2 is 1 B, and component 3 is 2 E 0 A."/>
          <p:cNvPicPr/>
          <p:nvPr/>
        </p:nvPicPr>
        <p:blipFill>
          <a:blip r:embed="rId2"/>
          <a:stretch>
            <a:fillRect/>
          </a:stretch>
        </p:blipFill>
        <p:spPr>
          <a:xfrm>
            <a:off x="7100640" y="4143240"/>
            <a:ext cx="5089320" cy="1969920"/>
          </a:xfrm>
          <a:prstGeom prst="rect">
            <a:avLst/>
          </a:prstGeom>
          <a:noFill/>
          <a:ln w="0">
            <a:noFill/>
          </a:ln>
        </p:spPr>
      </p:pic>
      <p:sp>
        <p:nvSpPr>
          <p:cNvPr id="25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Interpreting Data Runs (2 of 2)</a:t>
            </a:r>
            <a:endParaRPr lang="en-US" sz="4000" b="0" u="none" strike="noStrike">
              <a:solidFill>
                <a:srgbClr val="000000"/>
              </a:solidFill>
              <a:effectLst/>
              <a:uFillTx/>
              <a:latin typeface="Arial"/>
            </a:endParaRPr>
          </a:p>
        </p:txBody>
      </p:sp>
      <p:sp>
        <p:nvSpPr>
          <p:cNvPr id="252" name="PlaceHolder 2"/>
          <p:cNvSpPr>
            <a:spLocks noGrp="1"/>
          </p:cNvSpPr>
          <p:nvPr>
            <p:ph/>
          </p:nvPr>
        </p:nvSpPr>
        <p:spPr>
          <a:xfrm>
            <a:off x="397080" y="1253160"/>
            <a:ext cx="1160280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The second component: </a:t>
            </a:r>
            <a:r>
              <a:rPr lang="en-GB" sz="2400" b="0" u="none" strike="noStrike">
                <a:solidFill>
                  <a:schemeClr val="dk1"/>
                </a:solidFill>
                <a:effectLst/>
                <a:uFillTx/>
                <a:latin typeface="Work Sans"/>
              </a:rPr>
              <a:t>contain 1 byte that is needed to store the hexadecimal value (in little endian) for the number of clusters assigned to this data run.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number of clusters assigned to this data run is 1B (hexadecimal) or 27 in decimal.</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Third component: </a:t>
            </a:r>
            <a:r>
              <a:rPr lang="en-GB" sz="2400" b="0" u="none" strike="noStrike">
                <a:solidFill>
                  <a:schemeClr val="dk1"/>
                </a:solidFill>
                <a:effectLst/>
                <a:uFillTx/>
                <a:latin typeface="Work Sans"/>
              </a:rPr>
              <a:t>the starting assigned cluster address is A2E (in little endian hexadecimal),or 2606 in decimal.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Because it’s the first data run of the</a:t>
            </a:r>
            <a:br>
              <a:rPr sz="2400"/>
            </a:br>
            <a:r>
              <a:rPr lang="en-GB" sz="2400" b="0" u="none" strike="noStrike">
                <a:solidFill>
                  <a:schemeClr val="dk1"/>
                </a:solidFill>
                <a:effectLst/>
                <a:uFillTx/>
                <a:latin typeface="Work Sans"/>
              </a:rPr>
              <a:t>file, this address is the LCN.</a:t>
            </a:r>
            <a:br>
              <a:rPr sz="2400"/>
            </a:br>
            <a:br>
              <a:rPr sz="2400"/>
            </a:br>
            <a:br>
              <a:rPr sz="2400"/>
            </a:br>
            <a:r>
              <a:rPr lang="en-US" sz="2400" b="0" u="none" strike="noStrike">
                <a:solidFill>
                  <a:schemeClr val="dk1"/>
                </a:solidFill>
                <a:effectLst/>
                <a:uFillTx/>
                <a:latin typeface="Work Sans"/>
              </a:rPr>
              <a:t> </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The $I30 System File (1 of 2)</a:t>
            </a:r>
            <a:endParaRPr lang="en-US" sz="4000" b="0" u="none" strike="noStrike">
              <a:solidFill>
                <a:srgbClr val="000000"/>
              </a:solidFill>
              <a:effectLst/>
              <a:uFillTx/>
              <a:latin typeface="Arial"/>
            </a:endParaRPr>
          </a:p>
        </p:txBody>
      </p:sp>
      <p:sp>
        <p:nvSpPr>
          <p:cNvPr id="254"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the number of new files or subfolders increases in a folder, Windows creates an $I30 file to store the additional new files’ or folders’ information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When a new file is added to a folder, Windows reclaims the INDX slack space and allocates it to the new file.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The process of updating the $I30 file is automatic as part of Windows' data management.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It contain data like $MFT record number, Index record length,  Create date and time, Modified date and time, Last access date and time, Change date and time, Allocated size for file, File Size, File Name</a:t>
            </a:r>
            <a:endParaRPr lang="en-US" sz="2400" b="0" u="none" strike="noStrike">
              <a:solidFill>
                <a:srgbClr val="000000"/>
              </a:solidFill>
              <a:effectLst/>
              <a:uFillTx/>
              <a:latin typeface="Arial"/>
            </a:endParaRPr>
          </a:p>
        </p:txBody>
      </p:sp>
    </p:spTree>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The $I30 System File (2 of 2)</a:t>
            </a:r>
            <a:endParaRPr lang="en-US" sz="4000" b="0" u="none" strike="noStrike">
              <a:solidFill>
                <a:srgbClr val="000000"/>
              </a:solidFill>
              <a:effectLst/>
              <a:uFillTx/>
              <a:latin typeface="Arial"/>
            </a:endParaRPr>
          </a:p>
        </p:txBody>
      </p:sp>
      <p:sp>
        <p:nvSpPr>
          <p:cNvPr id="256" name="PlaceHolder 2"/>
          <p:cNvSpPr>
            <a:spLocks noGrp="1"/>
          </p:cNvSpPr>
          <p:nvPr>
            <p:ph/>
          </p:nvPr>
        </p:nvSpPr>
        <p:spPr>
          <a:xfrm>
            <a:off x="477000" y="1228680"/>
            <a:ext cx="11240280" cy="49464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$I30 files contain useful artifacts for an investigation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$I30 file may contain residual information of its name, byte size, and date-time values for a deleted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Listings for deleted files are relocated to the end of the $I30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Deleted files are labeled as index slack (INDX slack) </a:t>
            </a:r>
            <a:r>
              <a:rPr lang="en-GB" sz="2400" b="0" u="none" strike="noStrike">
                <a:solidFill>
                  <a:schemeClr val="dk1"/>
                </a:solidFill>
                <a:effectLst/>
                <a:uFillTx/>
                <a:latin typeface="Work Sans"/>
              </a:rPr>
              <a:t>and relocated to the end of the </a:t>
            </a:r>
            <a:r>
              <a:rPr lang="en-GB" sz="2400" b="1" u="none" strike="noStrike">
                <a:solidFill>
                  <a:schemeClr val="dk1"/>
                </a:solidFill>
                <a:effectLst/>
                <a:uFillTx/>
                <a:latin typeface="Work Sans"/>
              </a:rPr>
              <a:t>$I30</a:t>
            </a:r>
            <a:r>
              <a:rPr lang="en-GB" sz="2400" b="0" u="none" strike="noStrike">
                <a:solidFill>
                  <a:schemeClr val="dk1"/>
                </a:solidFill>
                <a:effectLst/>
                <a:uFillTx/>
                <a:latin typeface="Work Sans"/>
              </a:rPr>
              <a:t> file.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Deleted files </a:t>
            </a:r>
            <a:r>
              <a:rPr lang="en-GB" sz="2400" b="0" u="none" strike="noStrike">
                <a:solidFill>
                  <a:schemeClr val="dk1"/>
                </a:solidFill>
                <a:effectLst/>
                <a:uFillTx/>
                <a:latin typeface="Work Sans"/>
              </a:rPr>
              <a:t>have the hexadecimal value “00 00 00 00 00 00 00 00 10 00 00 00 02 00 00 00” in the first field.</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sooner a forensic acquisition is performed after file deletion, the better, as it preserves residual data in the </a:t>
            </a:r>
            <a:r>
              <a:rPr lang="en-GB" sz="2400" b="1" u="none" strike="noStrike">
                <a:solidFill>
                  <a:schemeClr val="dk1"/>
                </a:solidFill>
                <a:effectLst/>
                <a:uFillTx/>
                <a:latin typeface="Work Sans"/>
              </a:rPr>
              <a:t>$I30</a:t>
            </a:r>
            <a:r>
              <a:rPr lang="en-GB" sz="2400" b="0" u="none" strike="noStrike">
                <a:solidFill>
                  <a:schemeClr val="dk1"/>
                </a:solidFill>
                <a:effectLst/>
                <a:uFillTx/>
                <a:latin typeface="Work Sans"/>
              </a:rPr>
              <a:t> file, which could aid in recovery and investigation.</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7"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GB" sz="4000" b="1" u="none" strike="noStrike">
                <a:solidFill>
                  <a:schemeClr val="dk1"/>
                </a:solidFill>
                <a:effectLst/>
                <a:uFillTx/>
                <a:latin typeface="Work Sans "/>
              </a:rPr>
              <a:t>$UsnJrnl System File</a:t>
            </a:r>
            <a:endParaRPr lang="en-US" sz="4000" b="0" u="none" strike="noStrike">
              <a:solidFill>
                <a:srgbClr val="000000"/>
              </a:solidFill>
              <a:effectLst/>
              <a:uFillTx/>
              <a:latin typeface="Arial"/>
            </a:endParaRPr>
          </a:p>
        </p:txBody>
      </p:sp>
      <p:sp>
        <p:nvSpPr>
          <p:cNvPr id="258" name="PlaceHolder 2"/>
          <p:cNvSpPr>
            <a:spLocks noGrp="1"/>
          </p:cNvSpPr>
          <p:nvPr>
            <p:ph/>
          </p:nvPr>
        </p:nvSpPr>
        <p:spPr>
          <a:xfrm>
            <a:off x="477000" y="1476360"/>
            <a:ext cx="11456280" cy="4827240"/>
          </a:xfrm>
          <a:prstGeom prst="rect">
            <a:avLst/>
          </a:prstGeom>
          <a:noFill/>
          <a:ln w="0">
            <a:noFill/>
          </a:ln>
        </p:spPr>
        <p:txBody>
          <a:bodyPr lIns="91440" tIns="45720" rIns="91440" bIns="45720" anchor="t">
            <a:normAutofit lnSpcReduction="9999"/>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$UsnJrnl </a:t>
            </a:r>
            <a:r>
              <a:rPr lang="en-GB" sz="2400" b="0" u="none" strike="noStrike">
                <a:solidFill>
                  <a:schemeClr val="dk1"/>
                </a:solidFill>
                <a:effectLst/>
                <a:uFillTx/>
                <a:latin typeface="Work Sans"/>
              </a:rPr>
              <a:t>provides a log of actions performed on a file, such as when data was added to a file or if a file was renamed.</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Each change is recorded with a unique update sequence number (USN).</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The </a:t>
            </a:r>
            <a:r>
              <a:rPr lang="en-GB" sz="2400" b="1" u="none" strike="noStrike">
                <a:solidFill>
                  <a:schemeClr val="dk1"/>
                </a:solidFill>
                <a:effectLst/>
                <a:uFillTx/>
                <a:latin typeface="Work Sans"/>
              </a:rPr>
              <a:t>$UsnJrnl </a:t>
            </a:r>
            <a:r>
              <a:rPr lang="en-GB" sz="2400" b="0" u="none" strike="noStrike">
                <a:solidFill>
                  <a:schemeClr val="dk1"/>
                </a:solidFill>
                <a:effectLst/>
                <a:uFillTx/>
                <a:latin typeface="Work Sans"/>
              </a:rPr>
              <a:t>file is a link file that coordinates information between other files, and it is located in the C:\$Extend folder. </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$UsnJrnl </a:t>
            </a:r>
            <a:r>
              <a:rPr lang="en-GB" sz="2400" b="0" u="none" strike="noStrike">
                <a:solidFill>
                  <a:schemeClr val="dk1"/>
                </a:solidFill>
                <a:effectLst/>
                <a:uFillTx/>
                <a:latin typeface="Work Sans"/>
              </a:rPr>
              <a:t>links to the following files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$J</a:t>
            </a:r>
            <a:r>
              <a:rPr lang="en-GB" sz="2400" b="0" u="none" strike="noStrike">
                <a:solidFill>
                  <a:schemeClr val="dk1"/>
                </a:solidFill>
                <a:effectLst/>
                <a:uFillTx/>
                <a:latin typeface="Work Sans"/>
              </a:rPr>
              <a:t>: is the primary log file that records changes to files and directories, including creation, modification, renaming, and deletion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$J.fileSlack</a:t>
            </a:r>
            <a:r>
              <a:rPr lang="en-GB" sz="2400" b="0" u="none" strike="noStrike">
                <a:solidFill>
                  <a:schemeClr val="dk1"/>
                </a:solidFill>
                <a:effectLst/>
                <a:uFillTx/>
                <a:latin typeface="Work Sans"/>
              </a:rPr>
              <a:t>: Contains </a:t>
            </a:r>
            <a:r>
              <a:rPr lang="en-GB" sz="2400" b="1" u="none" strike="noStrike">
                <a:solidFill>
                  <a:schemeClr val="dk1"/>
                </a:solidFill>
                <a:effectLst/>
                <a:uFillTx/>
                <a:latin typeface="Work Sans"/>
              </a:rPr>
              <a:t>slack space</a:t>
            </a:r>
            <a:r>
              <a:rPr lang="en-GB" sz="2400" b="0" u="none" strike="noStrike">
                <a:solidFill>
                  <a:schemeClr val="dk1"/>
                </a:solidFill>
                <a:effectLst/>
                <a:uFillTx/>
                <a:latin typeface="Work Sans"/>
              </a:rPr>
              <a:t> left over from previous journal entries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$Max</a:t>
            </a:r>
            <a:r>
              <a:rPr lang="en-GB" sz="2400" b="0" u="none" strike="noStrike">
                <a:solidFill>
                  <a:schemeClr val="dk1"/>
                </a:solidFill>
                <a:effectLst/>
                <a:uFillTx/>
                <a:latin typeface="Work Sans"/>
              </a:rPr>
              <a:t>: Defines the maximum size of the $UsnJrnl log, when the journal reaches this limit, older records are overwritten.</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Prefetch (1 of 2)</a:t>
            </a:r>
            <a:endParaRPr lang="en-US" sz="4000" b="0" u="none" strike="noStrike">
              <a:solidFill>
                <a:srgbClr val="000000"/>
              </a:solidFill>
              <a:effectLst/>
              <a:uFillTx/>
              <a:latin typeface="Arial"/>
            </a:endParaRPr>
          </a:p>
        </p:txBody>
      </p:sp>
      <p:sp>
        <p:nvSpPr>
          <p:cNvPr id="260"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help reduce the time it takes to load an application into memory in Windows, Microsoft has implemented the Prefetch function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The first time an application is run, the OS will create a prefetch file for it</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The next time the application is run, Windows preloads the necessary links to other data or executable files into memory</a:t>
            </a:r>
            <a:endParaRPr lang="en-US" sz="22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contents of a prefetch file can reveal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When an application was installed, how many times the application had been run, dates and time it was run, and data that was accessed by the application</a:t>
            </a:r>
            <a:endParaRPr lang="en-US" sz="2200" b="0" u="none" strike="noStrike">
              <a:solidFill>
                <a:srgbClr val="000000"/>
              </a:solidFill>
              <a:effectLst/>
              <a:uFillTx/>
              <a:latin typeface="Times New Roman"/>
            </a:endParaRPr>
          </a:p>
        </p:txBody>
      </p:sp>
    </p:spTree>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Prefetch (2 of 2)</a:t>
            </a:r>
            <a:endParaRPr lang="en-US" sz="4000" b="0" u="none" strike="noStrike">
              <a:solidFill>
                <a:srgbClr val="000000"/>
              </a:solidFill>
              <a:effectLst/>
              <a:uFillTx/>
              <a:latin typeface="Arial"/>
            </a:endParaRPr>
          </a:p>
        </p:txBody>
      </p:sp>
      <p:sp>
        <p:nvSpPr>
          <p:cNvPr id="262" name="PlaceHolder 2"/>
          <p:cNvSpPr>
            <a:spLocks noGrp="1"/>
          </p:cNvSpPr>
          <p:nvPr>
            <p:ph/>
          </p:nvPr>
        </p:nvSpPr>
        <p:spPr>
          <a:xfrm>
            <a:off x="477000" y="1690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PECmd.exe </a:t>
            </a:r>
            <a:r>
              <a:rPr lang="en-US" sz="2400" b="0" u="none" strike="noStrike">
                <a:solidFill>
                  <a:schemeClr val="dk1"/>
                </a:solidFill>
                <a:effectLst/>
                <a:uFillTx/>
                <a:latin typeface="Work Sans"/>
              </a:rPr>
              <a:t>tool can examine the contents of a prefetch file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PECmd.exe </a:t>
            </a:r>
            <a:r>
              <a:rPr lang="en-US" sz="2400" b="0" u="none" strike="noStrike">
                <a:solidFill>
                  <a:schemeClr val="dk1"/>
                </a:solidFill>
                <a:effectLst/>
                <a:uFillTx/>
                <a:latin typeface="Work Sans"/>
              </a:rPr>
              <a:t>will display the following information: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Source file path, creation, modified, and last access date and time</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Source file’s executable name and hash</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Byte size of the source file</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Windows OS version of the computer</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The number of times and when the application has run </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Volume information</a:t>
            </a:r>
            <a:endParaRPr lang="en-US" sz="2200" b="0" u="none" strike="noStrike">
              <a:solidFill>
                <a:srgbClr val="000000"/>
              </a:solidFill>
              <a:effectLst/>
              <a:uFillTx/>
              <a:latin typeface="Times New Roman"/>
            </a:endParaRPr>
          </a:p>
        </p:txBody>
      </p:sp>
    </p:spTree>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Alternate Data Streams (1 of 2)</a:t>
            </a:r>
            <a:endParaRPr lang="en-US" sz="4000" b="0" u="none" strike="noStrike">
              <a:solidFill>
                <a:srgbClr val="000000"/>
              </a:solidFill>
              <a:effectLst/>
              <a:uFillTx/>
              <a:latin typeface="Arial"/>
            </a:endParaRPr>
          </a:p>
        </p:txBody>
      </p:sp>
      <p:sp>
        <p:nvSpPr>
          <p:cNvPr id="264" name="PlaceHolder 2"/>
          <p:cNvSpPr>
            <a:spLocks noGrp="1"/>
          </p:cNvSpPr>
          <p:nvPr>
            <p:ph/>
          </p:nvPr>
        </p:nvSpPr>
        <p:spPr>
          <a:xfrm>
            <a:off x="477000" y="1552680"/>
            <a:ext cx="11240280" cy="46227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Alternate data streams </a:t>
            </a:r>
            <a:r>
              <a:rPr lang="en-US" sz="2400" b="0" u="none" strike="noStrike">
                <a:solidFill>
                  <a:schemeClr val="dk1"/>
                </a:solidFill>
                <a:effectLst/>
                <a:uFillTx/>
                <a:latin typeface="Work Sans"/>
              </a:rPr>
              <a:t>are methods by which data can be appended to existing files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Enables files to store extra information (e.g., metadata, thumbnails) while remaining a single data unit.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When you’re examining a disk, be aware that alternate data streams can obscure valuable evidentiary data, intentionally or by coincidence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In NTFS, an alternate data stream becomes an additional file attribute and allows the file to be associated with different applications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An alternate data stream isn’t displayed when you open a file in a hex or text editor.</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(2 of 5)</a:t>
            </a:r>
            <a:endParaRPr lang="en-US" sz="4000" b="0" u="none" strike="noStrike">
              <a:solidFill>
                <a:schemeClr val="dk1"/>
              </a:solidFill>
              <a:effectLst/>
              <a:uFillTx/>
              <a:latin typeface="Calibri"/>
            </a:endParaRPr>
          </a:p>
        </p:txBody>
      </p:sp>
      <p:sp>
        <p:nvSpPr>
          <p:cNvPr id="138" name="PlaceHolder 2"/>
          <p:cNvSpPr>
            <a:spLocks noGrp="1"/>
          </p:cNvSpPr>
          <p:nvPr>
            <p:ph/>
          </p:nvPr>
        </p:nvSpPr>
        <p:spPr>
          <a:xfrm>
            <a:off x="477000" y="1690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assigned inode contains the following information (continued):</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Block address for the file data</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Indirect, double-indirect, and triple-indirect block addresses for the file data</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Current usage status of the inode</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Number of actual blocks assigned to a file</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File generation number of version number</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The continuation inode’s link</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Inodes contain modification, access, and creation (MAC) times</a:t>
            </a:r>
            <a:endParaRPr lang="en-US" sz="2200" b="0" u="none" strike="noStrike">
              <a:solidFill>
                <a:schemeClr val="dk1"/>
              </a:solidFill>
              <a:effectLst/>
              <a:uFillTx/>
              <a:latin typeface="Work Sans"/>
            </a:endParaRPr>
          </a:p>
        </p:txBody>
      </p:sp>
    </p:spTree>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Alternate Data Streams (1 of 2)</a:t>
            </a:r>
            <a:endParaRPr lang="en-US" sz="4000" b="0" u="none" strike="noStrike">
              <a:solidFill>
                <a:srgbClr val="000000"/>
              </a:solidFill>
              <a:effectLst/>
              <a:uFillTx/>
              <a:latin typeface="Arial"/>
            </a:endParaRPr>
          </a:p>
        </p:txBody>
      </p:sp>
      <p:sp>
        <p:nvSpPr>
          <p:cNvPr id="26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Transferring files with ADS to non-NTFS volumes (e.g., FAT) results in loss of the alternate streams.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One way you can tell whether a file has an alternate data stream attached is by examining the file’s $MFT record entry.</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Can store executable code or malicious content without being obvious.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Compressed Files</a:t>
            </a:r>
            <a:endParaRPr lang="en-US" sz="4000" b="0" u="none" strike="noStrike">
              <a:solidFill>
                <a:srgbClr val="000000"/>
              </a:solidFill>
              <a:effectLst/>
              <a:uFillTx/>
              <a:latin typeface="Arial"/>
            </a:endParaRPr>
          </a:p>
        </p:txBody>
      </p:sp>
      <p:sp>
        <p:nvSpPr>
          <p:cNvPr id="268"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NTFS provides compression similar to FAT DriveSpace 3 (a Windows 98 compression utility)</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With NTFS, files, folders, or entire volumes can be compressed</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Most forensics tools can uncompress and analyze compressed Windows data</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Forensics tools might have difficulty with third-party compression utilities, such as the .rar format</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Encrypting File System (1 of 2)</a:t>
            </a:r>
            <a:endParaRPr lang="en-US" sz="4000" b="0" u="none" strike="noStrike">
              <a:solidFill>
                <a:srgbClr val="000000"/>
              </a:solidFill>
              <a:effectLst/>
              <a:uFillTx/>
              <a:latin typeface="Arial"/>
            </a:endParaRPr>
          </a:p>
        </p:txBody>
      </p:sp>
      <p:sp>
        <p:nvSpPr>
          <p:cNvPr id="270" name="PlaceHolder 2"/>
          <p:cNvSpPr>
            <a:spLocks noGrp="1"/>
          </p:cNvSpPr>
          <p:nvPr>
            <p:ph/>
          </p:nvPr>
        </p:nvSpPr>
        <p:spPr>
          <a:xfrm>
            <a:off x="477000" y="1619280"/>
            <a:ext cx="11240280" cy="45558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Encrypting File System (EFS) </a:t>
            </a:r>
            <a:r>
              <a:rPr lang="en-US" sz="2400" b="0" u="none" strike="noStrike">
                <a:solidFill>
                  <a:schemeClr val="dk1"/>
                </a:solidFill>
                <a:effectLst/>
                <a:uFillTx/>
                <a:latin typeface="Work Sans"/>
              </a:rPr>
              <a:t>was introduced with Windows 2000</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Uses </a:t>
            </a:r>
            <a:r>
              <a:rPr lang="en-US" sz="2400" b="1" u="none" strike="noStrike">
                <a:solidFill>
                  <a:schemeClr val="dk1"/>
                </a:solidFill>
                <a:effectLst/>
                <a:uFillTx/>
                <a:latin typeface="Work Sans"/>
              </a:rPr>
              <a:t>public key</a:t>
            </a:r>
            <a:r>
              <a:rPr lang="en-US" sz="2400" b="0" u="none" strike="noStrike">
                <a:solidFill>
                  <a:schemeClr val="dk1"/>
                </a:solidFill>
                <a:effectLst/>
                <a:uFillTx/>
                <a:latin typeface="Work Sans"/>
              </a:rPr>
              <a:t> and </a:t>
            </a:r>
            <a:r>
              <a:rPr lang="en-US" sz="2400" b="1" u="none" strike="noStrike">
                <a:solidFill>
                  <a:schemeClr val="dk1"/>
                </a:solidFill>
                <a:effectLst/>
                <a:uFillTx/>
                <a:latin typeface="Work Sans"/>
              </a:rPr>
              <a:t>private key</a:t>
            </a:r>
            <a:r>
              <a:rPr lang="en-US" sz="2400" b="0" u="none" strike="noStrike">
                <a:solidFill>
                  <a:schemeClr val="dk1"/>
                </a:solidFill>
                <a:effectLst/>
                <a:uFillTx/>
                <a:latin typeface="Work Sans"/>
              </a:rPr>
              <a:t> methods of encrypting files, folders, or disk volumes (</a:t>
            </a:r>
            <a:r>
              <a:rPr lang="en-GB" sz="2400" b="0" u="none" strike="noStrike">
                <a:solidFill>
                  <a:schemeClr val="dk1"/>
                </a:solidFill>
                <a:effectLst/>
                <a:uFillTx/>
                <a:latin typeface="Work Sans"/>
              </a:rPr>
              <a:t>partitions</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EFS is used in Windows 2000 and later, a </a:t>
            </a:r>
            <a:r>
              <a:rPr lang="en-US" sz="2400" b="1" u="none" strike="noStrike">
                <a:solidFill>
                  <a:schemeClr val="dk1"/>
                </a:solidFill>
                <a:effectLst/>
                <a:uFillTx/>
                <a:latin typeface="Work Sans"/>
              </a:rPr>
              <a:t>recovery certificate</a:t>
            </a:r>
            <a:r>
              <a:rPr lang="en-US" sz="2400" b="0" u="none" strike="noStrike">
                <a:solidFill>
                  <a:schemeClr val="dk1"/>
                </a:solidFill>
                <a:effectLst/>
                <a:uFillTx/>
                <a:latin typeface="Work Sans"/>
              </a:rPr>
              <a:t> is generated and sent to the local Windows administrator account</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purpose of the recovery certificate is to provide a mechanism for recovering files encrypted with EFS if there’s a problem with the user’s original private key. </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Users can apply EFS to files stored on their local workstations or a remote server</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Encrypting File System (2 of 2)</a:t>
            </a:r>
            <a:endParaRPr lang="en-US" sz="4000" b="0" u="none" strike="noStrike">
              <a:solidFill>
                <a:srgbClr val="000000"/>
              </a:solidFill>
              <a:effectLst/>
              <a:uFillTx/>
              <a:latin typeface="Arial"/>
            </a:endParaRPr>
          </a:p>
        </p:txBody>
      </p:sp>
      <p:sp>
        <p:nvSpPr>
          <p:cNvPr id="272" name="PlaceHolder 2"/>
          <p:cNvSpPr>
            <a:spLocks noGrp="1"/>
          </p:cNvSpPr>
          <p:nvPr>
            <p:ph/>
          </p:nvPr>
        </p:nvSpPr>
        <p:spPr>
          <a:xfrm>
            <a:off x="477000" y="1590840"/>
            <a:ext cx="11240280" cy="45846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None/>
              <a:tabLst>
                <a:tab pos="0"/>
              </a:tabLst>
            </a:pPr>
            <a:r>
              <a:rPr lang="en-GB" sz="2800" b="1" u="none" strike="noStrike">
                <a:solidFill>
                  <a:schemeClr val="dk1"/>
                </a:solidFill>
                <a:effectLst/>
                <a:uFillTx/>
                <a:latin typeface="Work Sans"/>
              </a:rPr>
              <a:t>EFS Recovery Key Agent</a:t>
            </a:r>
            <a:endParaRPr lang="en-US" sz="28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The recovery Key Agent implements the recovery certificate, which is in the Windows administrator account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Windows administrators can recover a key in two ways: through Windows or from a command prompt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Commands available from a command prompt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Courier New"/>
              </a:rPr>
              <a:t>Cipher </a:t>
            </a:r>
            <a:r>
              <a:rPr lang="en-US" sz="2400" b="0" u="none" strike="noStrike">
                <a:solidFill>
                  <a:schemeClr val="dk1"/>
                </a:solidFill>
                <a:effectLst/>
                <a:uFillTx/>
                <a:latin typeface="Work Sans"/>
              </a:rPr>
              <a:t>(</a:t>
            </a:r>
            <a:r>
              <a:rPr lang="en-GB" sz="2400" b="0" u="none" strike="noStrike">
                <a:solidFill>
                  <a:schemeClr val="dk1"/>
                </a:solidFill>
                <a:effectLst/>
                <a:uFillTx/>
                <a:latin typeface="Work Sans"/>
              </a:rPr>
              <a:t>works only on NTFS systems running Windows 2000 Professional or later</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Courier New"/>
              </a:rPr>
              <a:t>Copy </a:t>
            </a:r>
            <a:r>
              <a:rPr lang="en-US" sz="2400" b="0" u="none" strike="noStrike">
                <a:solidFill>
                  <a:schemeClr val="dk1"/>
                </a:solidFill>
                <a:effectLst/>
                <a:uFillTx/>
                <a:latin typeface="Work Sans"/>
              </a:rPr>
              <a:t>(</a:t>
            </a:r>
            <a:r>
              <a:rPr lang="en-GB" sz="2400" b="0" u="none" strike="noStrike">
                <a:solidFill>
                  <a:schemeClr val="dk1"/>
                </a:solidFill>
                <a:effectLst/>
                <a:uFillTx/>
                <a:latin typeface="Work Sans"/>
              </a:rPr>
              <a:t>works in both FAT and NTFS</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Encrypting File System (2 of 2)</a:t>
            </a:r>
            <a:endParaRPr lang="en-US" sz="4000" b="0" u="none" strike="noStrike">
              <a:solidFill>
                <a:srgbClr val="000000"/>
              </a:solidFill>
              <a:effectLst/>
              <a:uFillTx/>
              <a:latin typeface="Arial"/>
            </a:endParaRPr>
          </a:p>
        </p:txBody>
      </p:sp>
      <p:sp>
        <p:nvSpPr>
          <p:cNvPr id="274" name="PlaceHolder 2"/>
          <p:cNvSpPr>
            <a:spLocks noGrp="1"/>
          </p:cNvSpPr>
          <p:nvPr>
            <p:ph/>
          </p:nvPr>
        </p:nvSpPr>
        <p:spPr>
          <a:xfrm>
            <a:off x="477000" y="1590840"/>
            <a:ext cx="11240280" cy="45846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If you copy an encrypted file from an EFS-enabled NTFS disk or folder to a non-EFS storage media or folder, it’s unencrypted automatically.</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To recover an encrypted EFS file, a user can email it or copy the file to the administrator, who can then run the Recovery Key Agent function to restore the file. </a:t>
            </a:r>
            <a:br>
              <a:rPr sz="2400"/>
            </a:br>
            <a:r>
              <a:rPr lang="en-US" sz="2400" b="0" u="none" strike="noStrike">
                <a:solidFill>
                  <a:schemeClr val="dk1"/>
                </a:solidFill>
                <a:effectLst/>
                <a:uFillTx/>
                <a:latin typeface="Work Sans"/>
              </a:rPr>
              <a:t> </a:t>
            </a:r>
            <a:endParaRPr lang="en-US" sz="2400" b="0" u="none" strike="noStrike">
              <a:solidFill>
                <a:srgbClr val="000000"/>
              </a:solidFill>
              <a:effectLst/>
              <a:uFillTx/>
              <a:latin typeface="Arial"/>
            </a:endParaRPr>
          </a:p>
        </p:txBody>
      </p:sp>
    </p:spTree>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Deleting NTFS Files (1 of 2)</a:t>
            </a:r>
            <a:endParaRPr lang="en-US" sz="4000" b="0" u="none" strike="noStrike">
              <a:solidFill>
                <a:srgbClr val="000000"/>
              </a:solidFill>
              <a:effectLst/>
              <a:uFillTx/>
              <a:latin typeface="Arial"/>
            </a:endParaRPr>
          </a:p>
        </p:txBody>
      </p:sp>
      <p:sp>
        <p:nvSpPr>
          <p:cNvPr id="276" name="PlaceHolder 2"/>
          <p:cNvSpPr>
            <a:spLocks noGrp="1"/>
          </p:cNvSpPr>
          <p:nvPr>
            <p:ph/>
          </p:nvPr>
        </p:nvSpPr>
        <p:spPr>
          <a:xfrm>
            <a:off x="477000" y="1600200"/>
            <a:ext cx="11240280" cy="457488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You can also use the </a:t>
            </a:r>
            <a:r>
              <a:rPr lang="en-US" sz="2400" b="0" u="none" strike="noStrike">
                <a:solidFill>
                  <a:schemeClr val="dk1"/>
                </a:solidFill>
                <a:effectLst/>
                <a:uFillTx/>
                <a:latin typeface="Courier New"/>
              </a:rPr>
              <a:t>del</a:t>
            </a:r>
            <a:r>
              <a:rPr lang="en-US" sz="2400" b="0" u="none" strike="noStrike">
                <a:solidFill>
                  <a:schemeClr val="dk1"/>
                </a:solidFill>
                <a:effectLst/>
                <a:uFillTx/>
                <a:latin typeface="Work Sans"/>
              </a:rPr>
              <a:t> (delete) MS-DOS command</a:t>
            </a:r>
            <a:endParaRPr lang="en-US" sz="2400" b="0" u="none" strike="noStrike">
              <a:solidFill>
                <a:srgbClr val="000000"/>
              </a:solidFill>
              <a:effectLst/>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2400" b="0" u="none" strike="noStrike">
                <a:solidFill>
                  <a:schemeClr val="dk1"/>
                </a:solidFill>
                <a:effectLst/>
                <a:uFillTx/>
                <a:latin typeface="Work Sans"/>
              </a:rPr>
              <a:t>This method eliminates the file from the MFT listing in the same way FAT</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When you delete a file in File Explorer, you can restore it from the Recycle Bin.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Shift + Delete or emptying the bin permanently deletes the data.</a:t>
            </a:r>
            <a:endParaRPr lang="en-US" sz="2400" b="0" u="none" strike="noStrike">
              <a:solidFill>
                <a:srgbClr val="000000"/>
              </a:solidFill>
              <a:effectLst/>
              <a:uFillTx/>
              <a:latin typeface="Arial"/>
            </a:endParaRPr>
          </a:p>
        </p:txBody>
      </p:sp>
    </p:spTree>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ea typeface="Microsoft YaHei"/>
              </a:rPr>
              <a:t>Deleting NTFS Files </a:t>
            </a:r>
            <a:r>
              <a:rPr lang="en-US" sz="4000" b="1" u="none" strike="noStrike">
                <a:solidFill>
                  <a:schemeClr val="dk1"/>
                </a:solidFill>
                <a:effectLst/>
                <a:uFillTx/>
                <a:latin typeface="Work Sans"/>
                <a:ea typeface="Microsoft YaHei"/>
              </a:rPr>
              <a:t> (2 of 2)</a:t>
            </a:r>
            <a:endParaRPr lang="en-US" sz="4000" b="0" u="none" strike="noStrike">
              <a:solidFill>
                <a:srgbClr val="000000"/>
              </a:solidFill>
              <a:effectLst/>
              <a:uFillTx/>
              <a:latin typeface="Arial"/>
            </a:endParaRPr>
          </a:p>
        </p:txBody>
      </p:sp>
      <p:sp>
        <p:nvSpPr>
          <p:cNvPr id="278" name="PlaceHolder 2"/>
          <p:cNvSpPr>
            <a:spLocks noGrp="1"/>
          </p:cNvSpPr>
          <p:nvPr>
            <p:ph/>
          </p:nvPr>
        </p:nvSpPr>
        <p:spPr>
          <a:xfrm>
            <a:off x="477000" y="1476360"/>
            <a:ext cx="11240280" cy="46987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When a user empties the Recycle Bin the OS performs the following: </a:t>
            </a:r>
            <a:endParaRPr lang="en-US" sz="2400" b="0" u="none" strike="noStrike">
              <a:solidFill>
                <a:srgbClr val="000000"/>
              </a:solidFill>
              <a:effectLst/>
              <a:uFillTx/>
              <a:latin typeface="Arial"/>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The associated clusters are designated as free </a:t>
            </a:r>
            <a:endParaRPr lang="en-US" sz="2400" b="0" u="none" strike="noStrike">
              <a:solidFill>
                <a:srgbClr val="000000"/>
              </a:solidFill>
              <a:effectLst/>
              <a:uFillTx/>
              <a:latin typeface="Times New Roman"/>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The $Bitmap file attribute in $MFT is updated to reflect the file’s deletion, showing that this space is available.</a:t>
            </a:r>
            <a:endParaRPr lang="en-US" sz="2400" b="0" u="none" strike="noStrike">
              <a:solidFill>
                <a:srgbClr val="000000"/>
              </a:solidFill>
              <a:effectLst/>
              <a:uFillTx/>
              <a:latin typeface="Times New Roman"/>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The file’s record in $MFT is marked as being available.</a:t>
            </a:r>
            <a:endParaRPr lang="en-US" sz="2400" b="0" u="none" strike="noStrike">
              <a:solidFill>
                <a:srgbClr val="000000"/>
              </a:solidFill>
              <a:effectLst/>
              <a:uFillTx/>
              <a:latin typeface="Times New Roman"/>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VCN/LCN cluster locations linked to deleted nonresident files are then removed from the original $MFT record.</a:t>
            </a:r>
            <a:endParaRPr lang="en-US" sz="2400" b="0" u="none" strike="noStrike">
              <a:solidFill>
                <a:srgbClr val="000000"/>
              </a:solidFill>
              <a:effectLst/>
              <a:uFillTx/>
              <a:latin typeface="Times New Roman"/>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A run list is maintained in $MFT of all cluster locations on the disk for nonresident files. When the list of links is deleted, any reference to the links is lost.</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Resilient File System Overview</a:t>
            </a:r>
            <a:endParaRPr lang="en-US" sz="4000" b="0" u="none" strike="noStrike">
              <a:solidFill>
                <a:srgbClr val="000000"/>
              </a:solidFill>
              <a:effectLst/>
              <a:uFillTx/>
              <a:latin typeface="Arial"/>
            </a:endParaRPr>
          </a:p>
        </p:txBody>
      </p:sp>
      <p:sp>
        <p:nvSpPr>
          <p:cNvPr id="280"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0" defTabSz="914400">
              <a:lnSpc>
                <a:spcPct val="100000"/>
              </a:lnSpc>
              <a:spcBef>
                <a:spcPts val="1001"/>
              </a:spcBef>
              <a:spcAft>
                <a:spcPts val="799"/>
              </a:spcAft>
              <a:buNone/>
              <a:tabLst>
                <a:tab pos="0"/>
              </a:tabLst>
            </a:pPr>
            <a:r>
              <a:rPr lang="en-US" sz="2400" b="1" u="none" strike="noStrike">
                <a:solidFill>
                  <a:schemeClr val="dk1"/>
                </a:solidFill>
                <a:effectLst/>
                <a:uFillTx/>
                <a:latin typeface="Work Sans"/>
              </a:rPr>
              <a:t>Resilient File System</a:t>
            </a:r>
            <a:r>
              <a:rPr lang="en-US" sz="2400" b="0" u="none" strike="noStrike">
                <a:solidFill>
                  <a:schemeClr val="dk1"/>
                </a:solidFill>
                <a:effectLst/>
                <a:uFillTx/>
                <a:latin typeface="Work Sans"/>
              </a:rPr>
              <a:t> (</a:t>
            </a:r>
            <a:r>
              <a:rPr lang="en-US" sz="2400" b="1" u="none" strike="noStrike">
                <a:solidFill>
                  <a:schemeClr val="dk1"/>
                </a:solidFill>
                <a:effectLst/>
                <a:uFillTx/>
                <a:latin typeface="Work Sans"/>
              </a:rPr>
              <a:t>ReFS</a:t>
            </a:r>
            <a:r>
              <a:rPr lang="en-US" sz="2400" b="0" u="none" strike="noStrike">
                <a:solidFill>
                  <a:schemeClr val="dk1"/>
                </a:solidFill>
                <a:effectLst/>
                <a:uFillTx/>
                <a:latin typeface="Work Sans"/>
              </a:rPr>
              <a:t>) </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Designed to address very large data storage (can handle millions of terabytes without negatively impacting performance)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Used file for cloud storage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The following features are incorporated into ReFS’s design: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Maximized data availability</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Improved data integrity</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Designed for scalability</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ReFS uses disk structures similar to the MFT in NTFS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Whole Disk Encryption</a:t>
            </a:r>
            <a:endParaRPr lang="en-US" sz="4000" b="0" u="none" strike="noStrike">
              <a:solidFill>
                <a:srgbClr val="000000"/>
              </a:solidFill>
              <a:effectLst/>
              <a:uFillTx/>
              <a:latin typeface="Arial"/>
            </a:endParaRPr>
          </a:p>
        </p:txBody>
      </p:sp>
      <p:sp>
        <p:nvSpPr>
          <p:cNvPr id="282" name="PlaceHolder 2"/>
          <p:cNvSpPr>
            <a:spLocks noGrp="1"/>
          </p:cNvSpPr>
          <p:nvPr>
            <p:ph/>
          </p:nvPr>
        </p:nvSpPr>
        <p:spPr>
          <a:xfrm>
            <a:off x="477000" y="1324080"/>
            <a:ext cx="11240280" cy="48513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Loss of </a:t>
            </a:r>
            <a:r>
              <a:rPr lang="en-US" sz="2400" b="1" u="none" strike="noStrike">
                <a:solidFill>
                  <a:schemeClr val="dk1"/>
                </a:solidFill>
                <a:effectLst/>
                <a:uFillTx/>
                <a:latin typeface="Work Sans"/>
              </a:rPr>
              <a:t>Personal identity information (PII)</a:t>
            </a:r>
            <a:r>
              <a:rPr lang="en-US" sz="2400" b="0" u="none" strike="noStrike">
                <a:solidFill>
                  <a:schemeClr val="dk1"/>
                </a:solidFill>
                <a:effectLst/>
                <a:uFillTx/>
                <a:latin typeface="Work Sans"/>
              </a:rPr>
              <a:t> and trade secrets caused by computer theft has become more of a concern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Whole disk encryption tools offer the following features:</a:t>
            </a:r>
            <a:endParaRPr lang="en-US" sz="2400" b="0" u="none" strike="noStrike">
              <a:solidFill>
                <a:srgbClr val="000000"/>
              </a:solidFill>
              <a:effectLst/>
              <a:uFillTx/>
              <a:latin typeface="Arial"/>
            </a:endParaRPr>
          </a:p>
          <a:p>
            <a:pPr marL="685800" lvl="1" indent="-228600" defTabSz="914400">
              <a:lnSpc>
                <a:spcPct val="100000"/>
              </a:lnSpc>
              <a:spcBef>
                <a:spcPts val="499"/>
              </a:spcBef>
              <a:buClr>
                <a:srgbClr val="282F7C"/>
              </a:buClr>
              <a:buFont typeface="Arial"/>
              <a:buChar char="−"/>
            </a:pPr>
            <a:r>
              <a:rPr lang="en-US" sz="2200" b="0" u="none" strike="noStrike">
                <a:solidFill>
                  <a:schemeClr val="dk1"/>
                </a:solidFill>
                <a:effectLst/>
                <a:uFillTx/>
                <a:latin typeface="Work Sans"/>
              </a:rPr>
              <a:t>Preboot authentication, </a:t>
            </a:r>
            <a:r>
              <a:rPr lang="en-GB" sz="2200" b="0" u="none" strike="noStrike">
                <a:solidFill>
                  <a:schemeClr val="dk1"/>
                </a:solidFill>
                <a:effectLst/>
                <a:uFillTx/>
                <a:latin typeface="Work Sans"/>
              </a:rPr>
              <a:t>such as a single sign-on password, fingerprint scan, or token (USB device) </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buClr>
                <a:srgbClr val="282F7C"/>
              </a:buClr>
              <a:buFont typeface="Arial"/>
              <a:buChar char="−"/>
            </a:pPr>
            <a:r>
              <a:rPr lang="en-US" sz="2200" b="0" u="none" strike="noStrike">
                <a:solidFill>
                  <a:schemeClr val="dk1"/>
                </a:solidFill>
                <a:effectLst/>
                <a:uFillTx/>
                <a:latin typeface="Work Sans"/>
              </a:rPr>
              <a:t>Full or partial disk encryption with secure hibernation, </a:t>
            </a:r>
            <a:r>
              <a:rPr lang="en-GB" sz="2200" b="0" u="none" strike="noStrike">
                <a:solidFill>
                  <a:schemeClr val="dk1"/>
                </a:solidFill>
                <a:effectLst/>
                <a:uFillTx/>
                <a:latin typeface="Work Sans"/>
              </a:rPr>
              <a:t>such as activating a password-protected screen saver </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buClr>
                <a:srgbClr val="282F7C"/>
              </a:buClr>
              <a:buFont typeface="Arial"/>
              <a:buChar char="−"/>
            </a:pPr>
            <a:r>
              <a:rPr lang="en-US" sz="2200" b="0" u="none" strike="noStrike">
                <a:solidFill>
                  <a:schemeClr val="dk1"/>
                </a:solidFill>
                <a:effectLst/>
                <a:uFillTx/>
                <a:latin typeface="Work Sans"/>
              </a:rPr>
              <a:t>Advanced encryption algorithms </a:t>
            </a:r>
            <a:r>
              <a:rPr lang="en-GB" sz="2200" b="0" u="none" strike="noStrike">
                <a:solidFill>
                  <a:schemeClr val="dk1"/>
                </a:solidFill>
                <a:effectLst/>
                <a:uFillTx/>
                <a:latin typeface="Work Sans"/>
              </a:rPr>
              <a:t>such as Advanced Encryption Standard</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buClr>
                <a:srgbClr val="282F7C"/>
              </a:buClr>
              <a:buFont typeface="Arial"/>
              <a:buChar char="−"/>
            </a:pPr>
            <a:r>
              <a:rPr lang="en-US" sz="2200" b="0" u="none" strike="noStrike">
                <a:solidFill>
                  <a:schemeClr val="dk1"/>
                </a:solidFill>
                <a:effectLst/>
                <a:uFillTx/>
                <a:latin typeface="Work Sans"/>
              </a:rPr>
              <a:t>Key management function </a:t>
            </a:r>
            <a:r>
              <a:rPr lang="en-GB" sz="2200" b="0" u="none" strike="noStrike">
                <a:solidFill>
                  <a:schemeClr val="dk1"/>
                </a:solidFill>
                <a:effectLst/>
                <a:uFillTx/>
                <a:latin typeface="Work Sans"/>
              </a:rPr>
              <a:t>that uses a challenge-and-response method to reset passwords </a:t>
            </a:r>
            <a:endParaRPr lang="en-US" sz="22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examine an encrypted drive, decrypt it first</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Examining Microsoft BitLocker</a:t>
            </a:r>
            <a:endParaRPr lang="en-US" sz="4000" b="0" u="none" strike="noStrike">
              <a:solidFill>
                <a:srgbClr val="000000"/>
              </a:solidFill>
              <a:effectLst/>
              <a:uFillTx/>
              <a:latin typeface="Arial"/>
            </a:endParaRPr>
          </a:p>
        </p:txBody>
      </p:sp>
      <p:sp>
        <p:nvSpPr>
          <p:cNvPr id="284" name="PlaceHolder 2"/>
          <p:cNvSpPr>
            <a:spLocks noGrp="1"/>
          </p:cNvSpPr>
          <p:nvPr>
            <p:ph/>
          </p:nvPr>
        </p:nvSpPr>
        <p:spPr>
          <a:xfrm>
            <a:off x="477000" y="1447920"/>
            <a:ext cx="11240280" cy="4727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BitLocker is Microsoft’s utility for protecting drive data</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BitLocker can only encrypt NTFS drives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Hardware and software requirements are as follows: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computer capable of running Windows Vista or later</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TPM microchip, version 1.2 or newer</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computer BIOS compliant with Trusted Computing Group (TCG)</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BIOS configured so that the hard drive boots first before checking other bootable peripherals</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(3 of 5)</a:t>
            </a:r>
            <a:endParaRPr lang="en-US" sz="4000" b="0" u="none" strike="noStrike">
              <a:solidFill>
                <a:schemeClr val="dk1"/>
              </a:solidFill>
              <a:effectLst/>
              <a:uFillTx/>
              <a:latin typeface="Calibri"/>
            </a:endParaRPr>
          </a:p>
        </p:txBody>
      </p:sp>
      <p:sp>
        <p:nvSpPr>
          <p:cNvPr id="140"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only pieces of metadata not in an inode are the file name and path</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assigned inode has 13 pointers that link to data blocks and other pointers where files are stored</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As the file grows, the OS provides up to three layers of inode pointers</a:t>
            </a:r>
            <a:endParaRPr lang="en-US" sz="2400" b="0" u="none" strike="noStrike">
              <a:solidFill>
                <a:schemeClr val="dk1"/>
              </a:solidFill>
              <a:effectLst/>
              <a:uFillTx/>
              <a:latin typeface="Work Sans"/>
            </a:endParaRPr>
          </a:p>
        </p:txBody>
      </p:sp>
    </p:spTree>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Examining Third-Party Disk Encryption Tools</a:t>
            </a:r>
            <a:endParaRPr lang="en-US" sz="4000" b="0" u="none" strike="noStrike">
              <a:solidFill>
                <a:srgbClr val="000000"/>
              </a:solidFill>
              <a:effectLst/>
              <a:uFillTx/>
              <a:latin typeface="Arial"/>
            </a:endParaRPr>
          </a:p>
        </p:txBody>
      </p:sp>
      <p:sp>
        <p:nvSpPr>
          <p:cNvPr id="28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If you want to encrypt a FAT drive, you need a third-party solution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Available third-party WDE utilities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BROADCOM</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Endpoint Encryption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Jetico BestCrypt Volume Encryption</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the Windows Registry</a:t>
            </a:r>
            <a:endParaRPr lang="en-US" sz="4000" b="0" u="none" strike="noStrike">
              <a:solidFill>
                <a:srgbClr val="000000"/>
              </a:solidFill>
              <a:effectLst/>
              <a:uFillTx/>
              <a:latin typeface="Arial"/>
            </a:endParaRPr>
          </a:p>
        </p:txBody>
      </p:sp>
      <p:sp>
        <p:nvSpPr>
          <p:cNvPr id="288"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Registry </a:t>
            </a:r>
            <a:r>
              <a:rPr lang="en-US" sz="2400" b="0" u="none" strike="noStrike">
                <a:solidFill>
                  <a:schemeClr val="dk1"/>
                </a:solidFill>
                <a:effectLst/>
                <a:uFillTx/>
                <a:latin typeface="Work Sans"/>
              </a:rPr>
              <a:t>is a database that stores hardware and software configuration information, network connections, user preferences, and setup information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Registry can contain valuable evidence for an investigation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Viewing the Registry files from a static acquisition requires special tools such as FTK Registry Viewer or forensics applications such as Autopsy, X-Ways Forensics, and others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GB" sz="4000" b="1" u="none" strike="noStrike">
                <a:solidFill>
                  <a:schemeClr val="dk1"/>
                </a:solidFill>
                <a:effectLst/>
                <a:uFillTx/>
                <a:latin typeface="Work Sans "/>
              </a:rPr>
              <a:t>Windows Registry Structure</a:t>
            </a:r>
            <a:endParaRPr lang="en-US" sz="4000" b="0" u="none" strike="noStrike">
              <a:solidFill>
                <a:srgbClr val="000000"/>
              </a:solidFill>
              <a:effectLst/>
              <a:uFillTx/>
              <a:latin typeface="Arial"/>
            </a:endParaRPr>
          </a:p>
        </p:txBody>
      </p:sp>
      <p:sp>
        <p:nvSpPr>
          <p:cNvPr id="290" name="PlaceHolder 2"/>
          <p:cNvSpPr>
            <a:spLocks noGrp="1"/>
          </p:cNvSpPr>
          <p:nvPr>
            <p:ph/>
          </p:nvPr>
        </p:nvSpPr>
        <p:spPr>
          <a:xfrm>
            <a:off x="477000" y="13971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Registry is a hierarchical structured database that contains the following data types: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Keys</a:t>
            </a:r>
            <a:r>
              <a:rPr lang="en-US" sz="2400" b="0" u="none" strike="noStrike">
                <a:solidFill>
                  <a:schemeClr val="dk1"/>
                </a:solidFill>
                <a:effectLst/>
                <a:uFillTx/>
                <a:latin typeface="Work Sans"/>
              </a:rPr>
              <a:t> that are like folders on a disk partition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Subkeys</a:t>
            </a:r>
            <a:r>
              <a:rPr lang="en-US" sz="2400" b="0" u="none" strike="noStrike">
                <a:solidFill>
                  <a:schemeClr val="dk1"/>
                </a:solidFill>
                <a:effectLst/>
                <a:uFillTx/>
                <a:latin typeface="Work Sans"/>
              </a:rPr>
              <a:t> that contain values like data and reference to files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Value</a:t>
            </a:r>
            <a:r>
              <a:rPr lang="en-GB" sz="2400" b="0" u="none" strike="noStrike">
                <a:solidFill>
                  <a:schemeClr val="dk1"/>
                </a:solidFill>
                <a:effectLst/>
                <a:uFillTx/>
                <a:latin typeface="Work Sans"/>
              </a:rPr>
              <a:t> stores the actual configuration data.</a:t>
            </a:r>
            <a:endParaRPr lang="en-US" sz="2400" b="0" u="none" strike="noStrike">
              <a:solidFill>
                <a:srgbClr val="000000"/>
              </a:solidFill>
              <a:effectLst/>
              <a:uFillTx/>
              <a:latin typeface="Times New Roman"/>
            </a:endParaRPr>
          </a:p>
          <a:p>
            <a:pPr marL="457200" indent="0" defTabSz="914400">
              <a:lnSpc>
                <a:spcPct val="100000"/>
              </a:lnSpc>
              <a:spcBef>
                <a:spcPts val="499"/>
              </a:spcBef>
              <a:spcAft>
                <a:spcPts val="799"/>
              </a:spcAft>
              <a:buNone/>
              <a:tabLst>
                <a:tab pos="0"/>
              </a:tabLst>
            </a:pPr>
            <a:endParaRPr lang="en-US" sz="2400" b="0" u="none" strike="noStrike">
              <a:solidFill>
                <a:srgbClr val="000000"/>
              </a:solidFill>
              <a:effectLst/>
              <a:uFillTx/>
              <a:latin typeface="Arial"/>
            </a:endParaRPr>
          </a:p>
        </p:txBody>
      </p:sp>
      <p:pic>
        <p:nvPicPr>
          <p:cNvPr id="291" name="Picture 2"/>
          <p:cNvPicPr/>
          <p:nvPr/>
        </p:nvPicPr>
        <p:blipFill>
          <a:blip r:embed="rId2"/>
          <a:srcRect b="9992"/>
          <a:stretch>
            <a:fillRect/>
          </a:stretch>
        </p:blipFill>
        <p:spPr>
          <a:xfrm>
            <a:off x="2970360" y="3814920"/>
            <a:ext cx="6249960" cy="2366640"/>
          </a:xfrm>
          <a:prstGeom prst="rect">
            <a:avLst/>
          </a:prstGeom>
          <a:noFill/>
          <a:ln w="0">
            <a:noFill/>
          </a:ln>
        </p:spPr>
      </p:pic>
    </p:spTree>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2"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Exploring the Organization of the Windows Registry</a:t>
            </a:r>
            <a:endParaRPr lang="en-US" sz="4000" b="0" u="none" strike="noStrike">
              <a:solidFill>
                <a:srgbClr val="000000"/>
              </a:solidFill>
              <a:effectLst/>
              <a:uFillTx/>
              <a:latin typeface="Arial"/>
            </a:endParaRPr>
          </a:p>
        </p:txBody>
      </p:sp>
      <p:sp>
        <p:nvSpPr>
          <p:cNvPr id="293" name="TextBox 4"/>
          <p:cNvSpPr/>
          <p:nvPr/>
        </p:nvSpPr>
        <p:spPr>
          <a:xfrm>
            <a:off x="387360" y="2074680"/>
            <a:ext cx="4033440" cy="340200"/>
          </a:xfrm>
          <a:prstGeom prst="rect">
            <a:avLst/>
          </a:prstGeom>
          <a:noFill/>
          <a:ln w="0">
            <a:noFill/>
          </a:ln>
        </p:spPr>
        <p:style>
          <a:lnRef idx="0"/>
          <a:fillRef idx="0"/>
          <a:effectRef idx="0"/>
          <a:fontRef idx="minor"/>
        </p:style>
        <p:txBody>
          <a:bodyPr wrap="none" lIns="90000" tIns="45000" rIns="90000" bIns="45000" anchor="t">
            <a:spAutoFit/>
          </a:bodyPr>
          <a:lstStyle/>
          <a:p>
            <a:pPr>
              <a:lnSpc>
                <a:spcPct val="100000"/>
              </a:lnSpc>
            </a:pPr>
            <a:r>
              <a:rPr lang="en-US" sz="1600" b="1" u="none" strike="noStrike">
                <a:solidFill>
                  <a:schemeClr val="dk1"/>
                </a:solidFill>
                <a:effectLst/>
                <a:uFillTx/>
                <a:latin typeface="Calibri"/>
              </a:rPr>
              <a:t>Table 6-12  </a:t>
            </a:r>
            <a:r>
              <a:rPr lang="en-US" sz="1600" b="0" u="none" strike="noStrike">
                <a:solidFill>
                  <a:schemeClr val="dk1"/>
                </a:solidFill>
                <a:effectLst/>
                <a:uFillTx/>
                <a:latin typeface="Calibri"/>
              </a:rPr>
              <a:t>Registry file locations and purposes</a:t>
            </a:r>
            <a:endParaRPr lang="en-US" sz="1600" b="0" u="none" strike="noStrike">
              <a:solidFill>
                <a:srgbClr val="000000"/>
              </a:solidFill>
              <a:effectLst/>
              <a:uFillTx/>
              <a:latin typeface="Arial"/>
            </a:endParaRPr>
          </a:p>
        </p:txBody>
      </p:sp>
      <p:graphicFrame>
        <p:nvGraphicFramePr>
          <p:cNvPr id="294" name="Content Placeholder 3"/>
          <p:cNvGraphicFramePr>
            <a:graphicFrameLocks noGrp="1"/>
          </p:cNvGraphicFramePr>
          <p:nvPr/>
        </p:nvGraphicFramePr>
        <p:xfrm>
          <a:off x="504720" y="2511360"/>
          <a:ext cx="11211840" cy="3410280"/>
        </p:xfrm>
        <a:graphic>
          <a:graphicData uri="http://schemas.openxmlformats.org/drawingml/2006/table">
            <a:tbl>
              <a:tblPr/>
              <a:tblGrid>
                <a:gridCol w="4111560"/>
                <a:gridCol w="7100640"/>
              </a:tblGrid>
              <a:tr h="370800">
                <a:tc>
                  <a:txBody>
                    <a:bodyPr vert="horz" wrap="square" anchor="t">
                      <a:noAutofit/>
                    </a:bodyPr>
                    <a:lstStyle/>
                    <a:p>
                      <a:pPr defTabSz="914400">
                        <a:lnSpc>
                          <a:spcPct val="100000"/>
                        </a:lnSpc>
                      </a:pPr>
                      <a:r>
                        <a:rPr lang="en-US" sz="1400" b="1" u="none" strike="noStrike">
                          <a:solidFill>
                            <a:schemeClr val="lt1"/>
                          </a:solidFill>
                          <a:effectLst/>
                          <a:uFillTx/>
                          <a:latin typeface="Work Sans"/>
                        </a:rPr>
                        <a:t>File name and location</a:t>
                      </a:r>
                      <a:endParaRPr lang="en-US" sz="1400" b="0" u="none" strike="noStrike">
                        <a:solidFill>
                          <a:srgbClr val="FFFFFF"/>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vert="horz" wrap="square" anchor="t">
                      <a:noAutofit/>
                    </a:bodyPr>
                    <a:lstStyle/>
                    <a:p>
                      <a:pPr defTabSz="914400">
                        <a:lnSpc>
                          <a:spcPct val="100000"/>
                        </a:lnSpc>
                      </a:pPr>
                      <a:r>
                        <a:rPr lang="en-US" sz="1400" b="1" u="none" strike="noStrike">
                          <a:solidFill>
                            <a:schemeClr val="lt1"/>
                          </a:solidFill>
                          <a:effectLst/>
                          <a:uFillTx/>
                          <a:latin typeface="Work Sans"/>
                        </a:rPr>
                        <a:t>Purpose of file</a:t>
                      </a:r>
                      <a:endParaRPr lang="en-US" sz="1400" b="0" u="none" strike="noStrike">
                        <a:solidFill>
                          <a:srgbClr val="FFFFFF"/>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Users\user-account\Ntuser.dat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User-protected storage area; contains the list of most recently used files and desktop configuration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Windows\system32\config\Default.dat</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the computer’s system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Windows\system32\config\SAM.dat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user account management and security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Windows\system32\config\Security.dat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the computer’s security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Windows\system32\config\Software.dat</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installed programs’ settings and associated usernames and</a:t>
                      </a:r>
                      <a:endParaRPr lang="en-US" sz="1400" b="0" u="none" strike="noStrike">
                        <a:solidFill>
                          <a:srgbClr val="000000"/>
                        </a:solidFill>
                        <a:effectLst/>
                        <a:uFillTx/>
                        <a:latin typeface="Arial"/>
                      </a:endParaRPr>
                    </a:p>
                    <a:p>
                      <a:pPr defTabSz="914400">
                        <a:lnSpc>
                          <a:spcPct val="100000"/>
                        </a:lnSpc>
                      </a:pPr>
                      <a:r>
                        <a:rPr lang="en-US" sz="1400" b="0" u="none" strike="noStrike">
                          <a:solidFill>
                            <a:schemeClr val="dk1"/>
                          </a:solidFill>
                          <a:effectLst/>
                          <a:uFillTx/>
                          <a:latin typeface="Work Sans"/>
                        </a:rPr>
                        <a:t>passwords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Windows\system32\config\System.dat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additional computer system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Windows\system32\config\systemprofile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additional ntuser information</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Windows Forensics Artifacts (1 of 4)</a:t>
            </a:r>
            <a:endParaRPr lang="en-US" sz="4000" b="0" u="none" strike="noStrike">
              <a:solidFill>
                <a:srgbClr val="000000"/>
              </a:solidFill>
              <a:effectLst/>
              <a:uFillTx/>
              <a:latin typeface="Arial"/>
            </a:endParaRPr>
          </a:p>
        </p:txBody>
      </p:sp>
      <p:sp>
        <p:nvSpPr>
          <p:cNvPr id="29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In addition to the $I30, $MFT, $UsnJrnl, and Prefetch files used by Windows, the following are other data files that might contain digital evidence: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1" u="none" strike="noStrike">
                <a:solidFill>
                  <a:schemeClr val="dk1"/>
                </a:solidFill>
                <a:effectLst/>
                <a:uFillTx/>
                <a:latin typeface="Work Sans"/>
              </a:rPr>
              <a:t>hiberfile.sys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tabLst>
                <a:tab pos="0"/>
              </a:tabLst>
            </a:pPr>
            <a:r>
              <a:rPr lang="en-GB" sz="2400" b="0" u="none" strike="noStrike">
                <a:solidFill>
                  <a:schemeClr val="dk1"/>
                </a:solidFill>
                <a:effectLst/>
                <a:uFillTx/>
                <a:latin typeface="Work Sans"/>
              </a:rPr>
              <a:t>When the lid is closed, Windows suspends its processing and writes all volatile data from RAM to the hiberfile.sys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tabLst>
                <a:tab pos="0"/>
              </a:tabLst>
            </a:pPr>
            <a:r>
              <a:rPr lang="en-GB" sz="2400" b="0" u="none" strike="noStrike">
                <a:solidFill>
                  <a:schemeClr val="dk1"/>
                </a:solidFill>
                <a:effectLst/>
                <a:uFillTx/>
                <a:latin typeface="Work Sans"/>
              </a:rPr>
              <a:t>When the laptop lid is opened, Windows automatically copies the stored data in the hiberfile.sys file back into RAM, allowing the user to resume their previous activities</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Windows Forensics Artifacts (2 of 4)</a:t>
            </a:r>
            <a:endParaRPr lang="en-US" sz="4000" b="0" u="none" strike="noStrike">
              <a:solidFill>
                <a:srgbClr val="000000"/>
              </a:solidFill>
              <a:effectLst/>
              <a:uFillTx/>
              <a:latin typeface="Arial"/>
            </a:endParaRPr>
          </a:p>
        </p:txBody>
      </p:sp>
      <p:sp>
        <p:nvSpPr>
          <p:cNvPr id="298" name="PlaceHolder 2"/>
          <p:cNvSpPr>
            <a:spLocks noGrp="1"/>
          </p:cNvSpPr>
          <p:nvPr>
            <p:ph/>
          </p:nvPr>
        </p:nvSpPr>
        <p:spPr>
          <a:xfrm>
            <a:off x="477000" y="1209600"/>
            <a:ext cx="11240280" cy="496548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Internet history files: </a:t>
            </a:r>
            <a:r>
              <a:rPr lang="en-GB" sz="2400" b="0" u="none" strike="noStrike">
                <a:solidFill>
                  <a:schemeClr val="dk1"/>
                </a:solidFill>
                <a:effectLst/>
                <a:uFillTx/>
                <a:latin typeface="Work Sans"/>
              </a:rPr>
              <a:t>Web browsers collect extensive user data for tracking and advertising like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Automated login data</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Bookmarks and favorites </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Browser add-ons or extensions </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Browser saved forms information </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Cache data from websites Downloads</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Web access history</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Web browser autocomplete information </a:t>
            </a:r>
            <a:endParaRPr lang="en-US" sz="2000" b="0" u="none" strike="noStrike">
              <a:solidFill>
                <a:srgbClr val="000000"/>
              </a:solidFill>
              <a:effectLst/>
              <a:uFillTx/>
              <a:latin typeface="Times New Roman"/>
            </a:endParaRPr>
          </a:p>
          <a:p>
            <a:pPr marL="228600" indent="0" defTabSz="914400">
              <a:lnSpc>
                <a:spcPct val="100000"/>
              </a:lnSpc>
              <a:spcBef>
                <a:spcPts val="1001"/>
              </a:spcBef>
              <a:spcAft>
                <a:spcPts val="799"/>
              </a:spcAft>
              <a:buNone/>
              <a:tabLst>
                <a:tab pos="0"/>
              </a:tabLst>
            </a:pPr>
            <a:r>
              <a:rPr lang="en-GB" sz="2400" b="0" u="none" strike="noStrike">
                <a:solidFill>
                  <a:schemeClr val="dk1"/>
                </a:solidFill>
                <a:effectLst/>
                <a:uFillTx/>
                <a:latin typeface="Work Sans"/>
              </a:rPr>
              <a:t>Most digital forensics tools can collect and interpret these</a:t>
            </a:r>
            <a:endParaRPr lang="en-US" sz="2400" b="0" u="none" strike="noStrike">
              <a:solidFill>
                <a:srgbClr val="000000"/>
              </a:solidFill>
              <a:effectLst/>
              <a:uFillTx/>
              <a:latin typeface="Arial"/>
            </a:endParaRPr>
          </a:p>
        </p:txBody>
      </p:sp>
    </p:spTree>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Windows Forensics Artifacts (3 of 4)</a:t>
            </a:r>
            <a:endParaRPr lang="en-US" sz="4000" b="0" u="none" strike="noStrike">
              <a:solidFill>
                <a:srgbClr val="000000"/>
              </a:solidFill>
              <a:effectLst/>
              <a:uFillTx/>
              <a:latin typeface="Arial"/>
            </a:endParaRPr>
          </a:p>
        </p:txBody>
      </p:sp>
      <p:sp>
        <p:nvSpPr>
          <p:cNvPr id="300"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pagefile.sys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Acts as an extension of RAM when physical memory is full, Temporarily stores inactive memory sections (swapping).</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Located in C:\ root or a separate drive for performance optimization.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Contains fragments of RAM data, including running processes.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Useful for recovering passwords, encryption keys, and program artifacts.</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Windows Forensics Artifacts (4 of 4)</a:t>
            </a:r>
            <a:endParaRPr lang="en-US" sz="4000" b="0" u="none" strike="noStrike">
              <a:solidFill>
                <a:srgbClr val="000000"/>
              </a:solidFill>
              <a:effectLst/>
              <a:uFillTx/>
              <a:latin typeface="Arial"/>
            </a:endParaRPr>
          </a:p>
        </p:txBody>
      </p:sp>
      <p:sp>
        <p:nvSpPr>
          <p:cNvPr id="302" name="PlaceHolder 2"/>
          <p:cNvSpPr>
            <a:spLocks noGrp="1"/>
          </p:cNvSpPr>
          <p:nvPr>
            <p:ph/>
          </p:nvPr>
        </p:nvSpPr>
        <p:spPr>
          <a:xfrm>
            <a:off x="477000" y="1476360"/>
            <a:ext cx="11240280" cy="46987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Recycle.Bin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File Deletion: Deleted files and folders are moved to $Recycle.Bin for potential recovery.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When a file or folder is deleted, Windows creates two files:</a:t>
            </a:r>
            <a:endParaRPr lang="en-US" sz="2400" b="0" u="none" strike="noStrike">
              <a:solidFill>
                <a:srgbClr val="000000"/>
              </a:solidFill>
              <a:effectLst/>
              <a:uFillTx/>
              <a:latin typeface="Times New Roman"/>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GB" sz="2400" b="0" u="none" strike="noStrike">
                <a:solidFill>
                  <a:schemeClr val="dk1"/>
                </a:solidFill>
                <a:effectLst/>
                <a:uFillTx/>
                <a:latin typeface="Work Sans"/>
              </a:rPr>
              <a:t>Metadata file: Starts with $I (e.g., $IXNIAC2.txt).</a:t>
            </a:r>
            <a:endParaRPr lang="en-US" sz="2400" b="0" u="none" strike="noStrike">
              <a:solidFill>
                <a:srgbClr val="000000"/>
              </a:solidFill>
              <a:effectLst/>
              <a:uFillTx/>
              <a:latin typeface="Times New Roman"/>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GB" sz="2400" b="0" u="none" strike="noStrike">
                <a:solidFill>
                  <a:schemeClr val="dk1"/>
                </a:solidFill>
                <a:effectLst/>
                <a:uFillTx/>
                <a:latin typeface="Work Sans"/>
              </a:rPr>
              <a:t>Data file: Starts with $R (e.g., $RXNIAC2.txt).</a:t>
            </a:r>
            <a:endParaRPr lang="en-US" sz="2400" b="0" u="none" strike="noStrike">
              <a:solidFill>
                <a:srgbClr val="000000"/>
              </a:solidFill>
              <a:effectLst/>
              <a:uFillTx/>
              <a:latin typeface="Times New Roman"/>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GB" sz="2400" b="0" u="none" strike="noStrike">
                <a:solidFill>
                  <a:schemeClr val="dk1"/>
                </a:solidFill>
                <a:effectLst/>
                <a:uFillTx/>
                <a:latin typeface="Work Sans"/>
              </a:rPr>
              <a:t>Both files have a unique 6-character alphanumeric ID, followed by the original file extension if present.</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a:rPr>
              <a:t>Deleted Files </a:t>
            </a:r>
            <a:r>
              <a:rPr lang="en-US" sz="4000" b="1" u="none" strike="noStrike">
                <a:solidFill>
                  <a:schemeClr val="dk1"/>
                </a:solidFill>
                <a:effectLst/>
                <a:uFillTx/>
                <a:latin typeface="Work Sans "/>
              </a:rPr>
              <a:t>Recovery Tools (1 of 2)</a:t>
            </a:r>
            <a:endParaRPr lang="en-US" sz="4000" b="0" u="none" strike="noStrike">
              <a:solidFill>
                <a:srgbClr val="000000"/>
              </a:solidFill>
              <a:effectLst/>
              <a:uFillTx/>
              <a:latin typeface="Arial"/>
            </a:endParaRPr>
          </a:p>
        </p:txBody>
      </p:sp>
      <p:sp>
        <p:nvSpPr>
          <p:cNvPr id="304" name="PlaceHolder 2"/>
          <p:cNvSpPr>
            <a:spLocks noGrp="1"/>
          </p:cNvSpPr>
          <p:nvPr>
            <p:ph/>
          </p:nvPr>
        </p:nvSpPr>
        <p:spPr>
          <a:xfrm>
            <a:off x="477000" y="1476360"/>
            <a:ext cx="11240280" cy="4698720"/>
          </a:xfrm>
          <a:prstGeom prst="rect">
            <a:avLst/>
          </a:prstGeom>
          <a:noFill/>
          <a:ln w="0">
            <a:noFill/>
          </a:ln>
        </p:spPr>
        <p:txBody>
          <a:bodyPr lIns="91440" tIns="45720" rIns="91440" bIns="45720" anchor="t">
            <a:noAutofit/>
          </a:bodyPr>
          <a:lstStyle/>
          <a:p>
            <a:pPr marL="228600" indent="-228600" defTabSz="914400">
              <a:lnSpc>
                <a:spcPct val="100000"/>
              </a:lnSpc>
              <a:spcBef>
                <a:spcPts val="340"/>
              </a:spcBef>
              <a:spcAft>
                <a:spcPts val="142"/>
              </a:spcAft>
              <a:buClr>
                <a:srgbClr val="282F7C"/>
              </a:buClr>
              <a:buFont typeface="Arial"/>
              <a:buChar char="•"/>
            </a:pPr>
            <a:r>
              <a:rPr lang="en-US" sz="2400" b="1" u="none" strike="noStrike">
                <a:solidFill>
                  <a:schemeClr val="dk1"/>
                </a:solidFill>
                <a:effectLst/>
                <a:uFillTx/>
                <a:latin typeface="Work Sans"/>
              </a:rPr>
              <a:t>WinFR</a:t>
            </a:r>
            <a:endParaRPr lang="en-US" sz="2400" b="1"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General file recovery tool from microsoft</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Recovers deleted files from various storage devices</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Supports multiple file systems (NTFS, FAT, exFAT, ReFS)</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Command-line interface with different recovery modes</a:t>
            </a:r>
            <a:endParaRPr lang="en-US" sz="2400" b="0" u="none" strike="noStrike">
              <a:solidFill>
                <a:srgbClr val="000000"/>
              </a:solidFill>
              <a:effectLst/>
              <a:uFillTx/>
              <a:latin typeface="Arial"/>
              <a:ea typeface="Microsoft YaHei"/>
            </a:endParaRPr>
          </a:p>
          <a:p>
            <a:pPr marL="228600" indent="-228600" defTabSz="914400">
              <a:lnSpc>
                <a:spcPct val="100000"/>
              </a:lnSpc>
              <a:spcBef>
                <a:spcPts val="340"/>
              </a:spcBef>
              <a:spcAft>
                <a:spcPts val="142"/>
              </a:spcAft>
              <a:buClr>
                <a:srgbClr val="282F7C"/>
              </a:buClr>
              <a:buFont typeface="Arial"/>
              <a:buChar char="•"/>
            </a:pPr>
            <a:r>
              <a:rPr lang="en-US" sz="2400" b="1" u="none" strike="noStrike">
                <a:solidFill>
                  <a:schemeClr val="dk1"/>
                </a:solidFill>
                <a:effectLst/>
                <a:uFillTx/>
                <a:latin typeface="Work Sans"/>
              </a:rPr>
              <a:t>RBCmd.exe</a:t>
            </a:r>
            <a:endParaRPr lang="en-US" sz="2400" b="1"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Specialized Recycle Bin artifact parser</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Extracts metadata and outputs it in CSV or JSON formats</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Primarily used for digital forensics</a:t>
            </a:r>
            <a:endParaRPr lang="en-US" sz="2400" b="0" u="none" strike="noStrike">
              <a:solidFill>
                <a:srgbClr val="000000"/>
              </a:solidFill>
              <a:effectLst/>
              <a:uFillTx/>
              <a:latin typeface="Arial"/>
              <a:ea typeface="Microsoft YaHei"/>
            </a:endParaRPr>
          </a:p>
          <a:p>
            <a:pPr marL="228600" indent="-228600" defTabSz="914400">
              <a:lnSpc>
                <a:spcPct val="100000"/>
              </a:lnSpc>
              <a:spcBef>
                <a:spcPts val="340"/>
              </a:spcBef>
              <a:spcAft>
                <a:spcPts val="142"/>
              </a:spcAft>
              <a:buClr>
                <a:srgbClr val="282F7C"/>
              </a:buClr>
              <a:buFont typeface="Arial"/>
              <a:buChar char="•"/>
            </a:pPr>
            <a:r>
              <a:rPr lang="en-US" sz="2400" b="1" u="none" strike="noStrike">
                <a:solidFill>
                  <a:schemeClr val="dk1"/>
                </a:solidFill>
                <a:effectLst/>
                <a:uFillTx/>
                <a:latin typeface="Work Sans"/>
              </a:rPr>
              <a:t>Key Difference: </a:t>
            </a:r>
            <a:r>
              <a:rPr lang="en-US" sz="2400" b="0" u="none" strike="noStrike">
                <a:solidFill>
                  <a:schemeClr val="dk1"/>
                </a:solidFill>
                <a:effectLst/>
                <a:uFillTx/>
                <a:latin typeface="Work Sans"/>
              </a:rPr>
              <a:t>WinFR recovers actual files, while RBCmd.exe analyzes Recycle Bin metadata.</a:t>
            </a:r>
            <a:endParaRPr lang="en-US" sz="2400" b="1"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ShareExportRewrite</a:t>
            </a:r>
            <a:endParaRPr lang="en-US" sz="2400" b="0" u="none" strike="noStrike">
              <a:solidFill>
                <a:srgbClr val="000000"/>
              </a:solidFill>
              <a:effectLst/>
              <a:uFillTx/>
              <a:latin typeface="Arial"/>
              <a:ea typeface="Microsoft YaHei"/>
            </a:endParaRPr>
          </a:p>
          <a:p>
            <a:pPr marL="360000" indent="0" defTabSz="914400">
              <a:lnSpc>
                <a:spcPct val="100000"/>
              </a:lnSpc>
              <a:spcBef>
                <a:spcPts val="340"/>
              </a:spcBef>
              <a:spcAft>
                <a:spcPts val="142"/>
              </a:spcAft>
              <a:buNone/>
            </a:pPr>
            <a:r>
              <a:rPr lang="en-US" sz="2400" b="0" u="none" strike="noStrike">
                <a:solidFill>
                  <a:schemeClr val="dk1"/>
                </a:solidFill>
                <a:effectLst/>
                <a:uFillTx/>
                <a:latin typeface="Work Sans"/>
              </a:rPr>
              <a:t> </a:t>
            </a:r>
            <a:endParaRPr lang="en-US" sz="2400" b="0" u="none" strike="noStrike">
              <a:solidFill>
                <a:srgbClr val="000000"/>
              </a:solidFill>
              <a:effectLst/>
              <a:uFillTx/>
              <a:latin typeface="Arial"/>
              <a:ea typeface="Microsoft YaHei"/>
            </a:endParaRPr>
          </a:p>
        </p:txBody>
      </p:sp>
    </p:spTree>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a:rPr>
              <a:t>Deleted Files Recovery Tools (2 of 2)</a:t>
            </a:r>
            <a:endParaRPr lang="en-US" sz="4000" b="0" u="none" strike="noStrike">
              <a:solidFill>
                <a:srgbClr val="000000"/>
              </a:solidFill>
              <a:effectLst/>
              <a:uFillTx/>
              <a:latin typeface="Arial"/>
            </a:endParaRPr>
          </a:p>
        </p:txBody>
      </p:sp>
      <p:sp>
        <p:nvSpPr>
          <p:cNvPr id="306" name="TextBox 4"/>
          <p:cNvSpPr/>
          <p:nvPr/>
        </p:nvSpPr>
        <p:spPr>
          <a:xfrm>
            <a:off x="2540160" y="4894560"/>
            <a:ext cx="7109640" cy="267948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a:p>
            <a:pPr algn="ctr">
              <a:lnSpc>
                <a:spcPct val="100000"/>
              </a:lnSpc>
            </a:pPr>
            <a:r>
              <a:rPr lang="en-US" sz="2400" b="1" u="none" strike="noStrike">
                <a:solidFill>
                  <a:schemeClr val="dk1"/>
                </a:solidFill>
                <a:effectLst/>
                <a:uFillTx/>
                <a:latin typeface="Work Sans"/>
              </a:rPr>
              <a:t>Figure 6-37</a:t>
            </a:r>
            <a:r>
              <a:rPr lang="en-US" sz="2400" b="0" u="none" strike="noStrike">
                <a:solidFill>
                  <a:schemeClr val="dk1"/>
                </a:solidFill>
                <a:effectLst/>
                <a:uFillTx/>
                <a:latin typeface="Work Sans"/>
              </a:rPr>
              <a:t>  RBCmd.exe metadata output</a:t>
            </a: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p:txBody>
      </p:sp>
      <p:pic>
        <p:nvPicPr>
          <p:cNvPr id="307" name="Picture 5"/>
          <p:cNvPicPr/>
          <p:nvPr/>
        </p:nvPicPr>
        <p:blipFill>
          <a:blip r:embed="rId2"/>
          <a:stretch>
            <a:fillRect/>
          </a:stretch>
        </p:blipFill>
        <p:spPr>
          <a:xfrm>
            <a:off x="1843200" y="1371600"/>
            <a:ext cx="8556120" cy="4138560"/>
          </a:xfrm>
          <a:prstGeom prst="rect">
            <a:avLst/>
          </a:prstGeom>
          <a:noFill/>
          <a:ln w="0">
            <a:noFill/>
          </a:ln>
        </p:spPr>
      </p:pic>
    </p:spTree>
  </p:cSld>
  <p:clrMapOvr>
    <a:masterClrMapping/>
  </p:clrMapOvr>
  <p:transition/>
  <p:timing/>
</p:sld>
</file>

<file path=ppt/tags/tag1.xml><?xml version="1.0" encoding="utf-8"?>
<p:tagLst xmlns:p="http://schemas.openxmlformats.org/presentationml/2006/main">
  <p:tag name="ARTICULATE_SLIDE_THUMBNAIL_REFRESH" val="1"/>
</p:tagLst>
</file>

<file path=ppt/tags/tag10.xml><?xml version="1.0" encoding="utf-8"?>
<p:tagLst xmlns:p="http://schemas.openxmlformats.org/presentationml/2006/main">
  <p:tag name="ARTICULATE_SLIDE_THUMBNAIL_REFRESH" val="1"/>
</p:tagLst>
</file>

<file path=ppt/tags/tag11.xml><?xml version="1.0" encoding="utf-8"?>
<p:tagLst xmlns:p="http://schemas.openxmlformats.org/presentationml/2006/main">
  <p:tag name="ARTICULATE_SLIDE_THUMBNAIL_REFRESH" val="1"/>
</p:tagLst>
</file>

<file path=ppt/tags/tag12.xml><?xml version="1.0" encoding="utf-8"?>
<p:tagLst xmlns:p="http://schemas.openxmlformats.org/presentationml/2006/main">
  <p:tag name="ARTICULATE_SLIDE_THUMBNAIL_REFRESH" val="1"/>
</p:tagLst>
</file>

<file path=ppt/tags/tag13.xml><?xml version="1.0" encoding="utf-8"?>
<p:tagLst xmlns:p="http://schemas.openxmlformats.org/presentationml/2006/main">
  <p:tag name="ARTICULATE_SLIDE_THUMBNAIL_REFRESH" val="1"/>
</p:tagLst>
</file>

<file path=ppt/tags/tag14.xml><?xml version="1.0" encoding="utf-8"?>
<p:tagLst xmlns:p="http://schemas.openxmlformats.org/presentationml/2006/main">
  <p:tag name="ARTICULATE_SLIDE_THUMBNAIL_REFRESH" val="1"/>
</p:tagLst>
</file>

<file path=ppt/tags/tag15.xml><?xml version="1.0" encoding="utf-8"?>
<p:tagLst xmlns:p="http://schemas.openxmlformats.org/presentationml/2006/main">
  <p:tag name="ARTICULATE_SLIDE_THUMBNAIL_REFRESH" val="1"/>
</p:tagLst>
</file>

<file path=ppt/tags/tag16.xml><?xml version="1.0" encoding="utf-8"?>
<p:tagLst xmlns:p="http://schemas.openxmlformats.org/presentationml/2006/main">
  <p:tag name="ARTICULATE_SLIDE_THUMBNAIL_REFRESH" val="1"/>
</p:tagLst>
</file>

<file path=ppt/tags/tag17.xml><?xml version="1.0" encoding="utf-8"?>
<p:tagLst xmlns:p="http://schemas.openxmlformats.org/presentationml/2006/main">
  <p:tag name="ARTICULATE_SLIDE_THUMBNAIL_REFRESH" val="1"/>
</p:tagLst>
</file>

<file path=ppt/tags/tag18.xml><?xml version="1.0" encoding="utf-8"?>
<p:tagLst xmlns:p="http://schemas.openxmlformats.org/presentationml/2006/main">
  <p:tag name="ARTICULATE_SLIDE_THUMBNAIL_REFRESH" val="1"/>
</p:tagLst>
</file>

<file path=ppt/tags/tag19.xml><?xml version="1.0" encoding="utf-8"?>
<p:tagLst xmlns:p="http://schemas.openxmlformats.org/presentationml/2006/main">
  <p:tag name="ARTICULATE_SLIDE_THUMBNAIL_REFRESH" val="1"/>
</p:tagLst>
</file>

<file path=ppt/tags/tag2.xml><?xml version="1.0" encoding="utf-8"?>
<p:tagLst xmlns:p="http://schemas.openxmlformats.org/presentationml/2006/main">
  <p:tag name="ARTICULATE_SLIDE_THUMBNAIL_REFRESH" val="1"/>
</p:tagLst>
</file>

<file path=ppt/tags/tag20.xml><?xml version="1.0" encoding="utf-8"?>
<p:tagLst xmlns:p="http://schemas.openxmlformats.org/presentationml/2006/main">
  <p:tag name="ARTICULATE_SLIDE_THUMBNAIL_REFRESH" val="1"/>
</p:tagLst>
</file>

<file path=ppt/tags/tag21.xml><?xml version="1.0" encoding="utf-8"?>
<p:tagLst xmlns:p="http://schemas.openxmlformats.org/presentationml/2006/main">
  <p:tag name="ARTICULATE_SLIDE_THUMBNAIL_REFRESH" val="1"/>
</p:tagLst>
</file>

<file path=ppt/tags/tag22.xml><?xml version="1.0" encoding="utf-8"?>
<p:tagLst xmlns:p="http://schemas.openxmlformats.org/presentationml/2006/main">
  <p:tag name="ARTICULATE_SLIDE_THUMBNAIL_REFRESH" val="1"/>
</p:tagLst>
</file>

<file path=ppt/tags/tag23.xml><?xml version="1.0" encoding="utf-8"?>
<p:tagLst xmlns:p="http://schemas.openxmlformats.org/presentationml/2006/main">
  <p:tag name="ARTICULATE_SLIDE_THUMBNAIL_REFRESH" val="1"/>
</p:tagLst>
</file>

<file path=ppt/tags/tag24.xml><?xml version="1.0" encoding="utf-8"?>
<p:tagLst xmlns:p="http://schemas.openxmlformats.org/presentationml/2006/main">
  <p:tag name="ARTICULATE_SLIDE_THUMBNAIL_REFRESH" val="1"/>
</p:tagLst>
</file>

<file path=ppt/tags/tag25.xml><?xml version="1.0" encoding="utf-8"?>
<p:tagLst xmlns:p="http://schemas.openxmlformats.org/presentationml/2006/main">
  <p:tag name="ARTICULATE_SLIDE_THUMBNAIL_REFRESH" val="1"/>
</p:tagLst>
</file>

<file path=ppt/tags/tag26.xml><?xml version="1.0" encoding="utf-8"?>
<p:tagLst xmlns:p="http://schemas.openxmlformats.org/presentationml/2006/main">
  <p:tag name="ARTICULATE_SLIDE_THUMBNAIL_REFRESH" val="1"/>
</p:tagLst>
</file>

<file path=ppt/tags/tag27.xml><?xml version="1.0" encoding="utf-8"?>
<p:tagLst xmlns:p="http://schemas.openxmlformats.org/presentationml/2006/main">
  <p:tag name="ARTICULATE_SLIDE_THUMBNAIL_REFRESH" val="1"/>
</p:tagLst>
</file>

<file path=ppt/tags/tag28.xml><?xml version="1.0" encoding="utf-8"?>
<p:tagLst xmlns:p="http://schemas.openxmlformats.org/presentationml/2006/main">
  <p:tag name="ARTICULATE_SLIDE_THUMBNAIL_REFRESH" val="1"/>
</p:tagLst>
</file>

<file path=ppt/tags/tag29.xml><?xml version="1.0" encoding="utf-8"?>
<p:tagLst xmlns:p="http://schemas.openxmlformats.org/presentationml/2006/main">
  <p:tag name="ARTICULATE_SLIDE_THUMBNAIL_REFRESH" val="1"/>
</p:tagLst>
</file>

<file path=ppt/tags/tag3.xml><?xml version="1.0" encoding="utf-8"?>
<p:tagLst xmlns:p="http://schemas.openxmlformats.org/presentationml/2006/main">
  <p:tag name="ARTICULATE_SLIDE_THUMBNAIL_REFRESH" val="1"/>
</p:tagLst>
</file>

<file path=ppt/tags/tag30.xml><?xml version="1.0" encoding="utf-8"?>
<p:tagLst xmlns:p="http://schemas.openxmlformats.org/presentationml/2006/main">
  <p:tag name="ARTICULATE_SLIDE_THUMBNAIL_REFRESH" val="1"/>
</p:tagLst>
</file>

<file path=ppt/tags/tag31.xml><?xml version="1.0" encoding="utf-8"?>
<p:tagLst xmlns:p="http://schemas.openxmlformats.org/presentationml/2006/main">
  <p:tag name="ARTICULATE_SLIDE_THUMBNAIL_REFRESH" val="1"/>
</p:tagLst>
</file>

<file path=ppt/tags/tag32.xml><?xml version="1.0" encoding="utf-8"?>
<p:tagLst xmlns:p="http://schemas.openxmlformats.org/presentationml/2006/main">
  <p:tag name="ARTICULATE_SLIDE_THUMBNAIL_REFRESH" val="1"/>
</p:tagLst>
</file>

<file path=ppt/tags/tag33.xml><?xml version="1.0" encoding="utf-8"?>
<p:tagLst xmlns:p="http://schemas.openxmlformats.org/presentationml/2006/main">
  <p:tag name="ARTICULATE_SLIDE_THUMBNAIL_REFRESH" val="1"/>
</p:tagLst>
</file>

<file path=ppt/tags/tag34.xml><?xml version="1.0" encoding="utf-8"?>
<p:tagLst xmlns:p="http://schemas.openxmlformats.org/presentationml/2006/main">
  <p:tag name="ARTICULATE_SLIDE_THUMBNAIL_REFRESH" val="1"/>
</p:tagLst>
</file>

<file path=ppt/tags/tag35.xml><?xml version="1.0" encoding="utf-8"?>
<p:tagLst xmlns:p="http://schemas.openxmlformats.org/presentationml/2006/main">
  <p:tag name="ARTICULATE_SLIDE_THUMBNAIL_REFRESH" val="1"/>
</p:tagLst>
</file>

<file path=ppt/tags/tag36.xml><?xml version="1.0" encoding="utf-8"?>
<p:tagLst xmlns:p="http://schemas.openxmlformats.org/presentationml/2006/main">
  <p:tag name="ARTICULATE_SLIDE_THUMBNAIL_REFRESH" val="1"/>
</p:tagLst>
</file>

<file path=ppt/tags/tag37.xml><?xml version="1.0" encoding="utf-8"?>
<p:tagLst xmlns:p="http://schemas.openxmlformats.org/presentationml/2006/main">
  <p:tag name="ARTICULATE_SLIDE_THUMBNAIL_REFRESH" val="1"/>
</p:tagLst>
</file>

<file path=ppt/tags/tag38.xml><?xml version="1.0" encoding="utf-8"?>
<p:tagLst xmlns:p="http://schemas.openxmlformats.org/presentationml/2006/main">
  <p:tag name="ARTICULATE_SLIDE_THUMBNAIL_REFRESH" val="1"/>
</p:tagLst>
</file>

<file path=ppt/tags/tag39.xml><?xml version="1.0" encoding="utf-8"?>
<p:tagLst xmlns:p="http://schemas.openxmlformats.org/presentationml/2006/main">
  <p:tag name="ARTICULATE_SLIDE_THUMBNAIL_REFRESH" val="1"/>
</p:tagLst>
</file>

<file path=ppt/tags/tag4.xml><?xml version="1.0" encoding="utf-8"?>
<p:tagLst xmlns:p="http://schemas.openxmlformats.org/presentationml/2006/main">
  <p:tag name="ARTICULATE_SLIDE_THUMBNAIL_REFRESH" val="1"/>
</p:tagLst>
</file>

<file path=ppt/tags/tag40.xml><?xml version="1.0" encoding="utf-8"?>
<p:tagLst xmlns:p="http://schemas.openxmlformats.org/presentationml/2006/main">
  <p:tag name="ARTICULATE_SLIDE_THUMBNAIL_REFRESH" val="1"/>
</p:tagLst>
</file>

<file path=ppt/tags/tag41.xml><?xml version="1.0" encoding="utf-8"?>
<p:tagLst xmlns:p="http://schemas.openxmlformats.org/presentationml/2006/main">
  <p:tag name="ARTICULATE_SLIDE_THUMBNAIL_REFRESH" val="1"/>
</p:tagLst>
</file>

<file path=ppt/tags/tag42.xml><?xml version="1.0" encoding="utf-8"?>
<p:tagLst xmlns:p="http://schemas.openxmlformats.org/presentationml/2006/main">
  <p:tag name="ARTICULATE_SLIDE_THUMBNAIL_REFRESH" val="1"/>
</p:tagLst>
</file>

<file path=ppt/tags/tag43.xml><?xml version="1.0" encoding="utf-8"?>
<p:tagLst xmlns:p="http://schemas.openxmlformats.org/presentationml/2006/main">
  <p:tag name="AS_NET" val="6.0.29"/>
  <p:tag name="AS_OS" val="Unix 5.4.0.205"/>
  <p:tag name="AS_RELEASE_DATE" val="2024.02.14"/>
  <p:tag name="AS_TITLE" val="Aspose.Slides for .NET6"/>
  <p:tag name="AS_VERSION" val="24.2"/>
</p:tagLst>
</file>

<file path=ppt/tags/tag5.xml><?xml version="1.0" encoding="utf-8"?>
<p:tagLst xmlns:p="http://schemas.openxmlformats.org/presentationml/2006/main">
  <p:tag name="ARTICULATE_SLIDE_THUMBNAIL_REFRESH" val="1"/>
</p:tagLst>
</file>

<file path=ppt/tags/tag6.xml><?xml version="1.0" encoding="utf-8"?>
<p:tagLst xmlns:p="http://schemas.openxmlformats.org/presentationml/2006/main">
  <p:tag name="ARTICULATE_SLIDE_THUMBNAIL_REFRESH" val="1"/>
</p:tagLst>
</file>

<file path=ppt/tags/tag7.xml><?xml version="1.0" encoding="utf-8"?>
<p:tagLst xmlns:p="http://schemas.openxmlformats.org/presentationml/2006/main">
  <p:tag name="ARTICULATE_SLIDE_THUMBNAIL_REFRESH" val="1"/>
</p:tagLst>
</file>

<file path=ppt/tags/tag8.xml><?xml version="1.0" encoding="utf-8"?>
<p:tagLst xmlns:p="http://schemas.openxmlformats.org/presentationml/2006/main">
  <p:tag name="ARTICULATE_SLIDE_THUMBNAIL_REFRESH" val="1"/>
</p:tagLst>
</file>

<file path=ppt/tags/tag9.xml><?xml version="1.0" encoding="utf-8"?>
<p:tagLst xmlns:p="http://schemas.openxmlformats.org/presentationml/2006/main">
  <p:tag name="ARTICULATE_SLIDE_THUMBNAIL_REFRESH" val="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A11y_PPT_Template_Cengage_020221.pptx" id="{62A8FB47-AEAE-448A-A9EC-2B57E950A883}" vid="{DA52BCA4-C454-45F1-8147-C38687C75014}"/>
    </a:ext>
  </a:extLst>
</a:theme>
</file>

<file path=ppt/theme/theme11.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A11y_PPT_Template_Cengage_020221.pptx" id="{62A8FB47-AEAE-448A-A9EC-2B57E950A883}" vid="{DA52BCA4-C454-45F1-8147-C38687C75014}"/>
    </a:ext>
  </a:extLst>
</a:theme>
</file>

<file path=ppt/theme/theme12.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A11y_PPT_Template_Cengage_020221.pptx" id="{62A8FB47-AEAE-448A-A9EC-2B57E950A883}" vid="{DA52BCA4-C454-45F1-8147-C38687C75014}"/>
    </a:ext>
  </a:extLst>
</a:theme>
</file>

<file path=ppt/theme/theme13.xml><?xml version="1.0" encoding="utf-8"?>
<a:theme xmlns:r="http://schemas.openxmlformats.org/officeDocument/2006/relationships"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DejaVu Sans"/>
        <a:cs typeface="DejaVu Sans"/>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solidFill>
          <a:schemeClr val="phClr"/>
        </a:solidFill>
        <a:solidFill>
          <a:schemeClr val="phClr"/>
        </a:soli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prstDash val="solid"/>
          <a:miter/>
        </a:ln>
        <a:ln w="6350" cap="flat" cmpd="sng" algn="ctr">
          <a:prstDash val="solid"/>
          <a:miter/>
        </a:ln>
        <a:ln w="6350" cap="flat" cmpd="sng" algn="ctr">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solidFill>
        <a:solidFill>
          <a:schemeClr val="phClr"/>
        </a:solidFill>
      </a:bgFillStyleLst>
    </a:fmtScheme>
  </a:themeElements>
</a:theme>
</file>

<file path=ppt/theme/theme2.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3.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4.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5.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6.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7.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8.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9.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1394</Paragraphs>
  <Slides>242</Slides>
  <Notes>10</Notes>
  <TotalTime>1</TotalTime>
  <HiddenSlides>0</HiddenSlides>
  <MMClips>1</MMClips>
  <ScaleCrop>0</ScaleCrop>
  <HeadingPairs>
    <vt:vector baseType="variant" size="6">
      <vt:variant>
        <vt:lpstr>Fonts used</vt:lpstr>
      </vt:variant>
      <vt:variant>
        <vt:i4>14</vt:i4>
      </vt:variant>
      <vt:variant>
        <vt:lpstr>Theme</vt:lpstr>
      </vt:variant>
      <vt:variant>
        <vt:i4>1</vt:i4>
      </vt:variant>
      <vt:variant>
        <vt:lpstr>Slide Titles</vt:lpstr>
      </vt:variant>
      <vt:variant>
        <vt:i4>242</vt:i4>
      </vt:variant>
    </vt:vector>
  </HeadingPairs>
  <TitlesOfParts>
    <vt:vector baseType="lpstr" size="257">
      <vt:lpstr>Arial</vt:lpstr>
      <vt:lpstr>Calibri</vt:lpstr>
      <vt:lpstr>Work Sans </vt:lpstr>
      <vt:lpstr>Work Sans</vt:lpstr>
      <vt:lpstr>DejaVu Sans</vt:lpstr>
      <vt:lpstr>Times New Roman</vt:lpstr>
      <vt:lpstr>Wingdings</vt:lpstr>
      <vt:lpstr>fkGroteskNeue</vt:lpstr>
      <vt:lpstr>Courier New</vt:lpstr>
      <vt:lpstr>OpenSymbol</vt:lpstr>
      <vt:lpstr>Aptos</vt:lpstr>
      <vt:lpstr>Symbol</vt:lpstr>
      <vt:lpstr>Microsoft YaHei</vt:lpstr>
      <vt:lpstr>Simplified Arabic Fixed</vt:lpstr>
      <vt:lpstr>Office Theme</vt:lpstr>
      <vt:lpstr>Guide to Computer Forensics and Investigations, 7e</vt:lpstr>
      <vt:lpstr>Module Objectives</vt:lpstr>
      <vt:lpstr>Linux Distributions</vt:lpstr>
      <vt:lpstr>File Structures in ext4 (1 of 3)</vt:lpstr>
      <vt:lpstr>File Structures in ext4 (2 of 3)</vt:lpstr>
      <vt:lpstr>File Structures in ext4 (3 of 3)</vt:lpstr>
      <vt:lpstr>Inodes (1 of 5)</vt:lpstr>
      <vt:lpstr>Inodes (2 of 5)</vt:lpstr>
      <vt:lpstr>Inodes (3 of 5)</vt:lpstr>
      <vt:lpstr>Inodes (4 of 5)</vt:lpstr>
      <vt:lpstr>Inodes (5 of 5)</vt:lpstr>
      <vt:lpstr>Hard Links and Symbolic Links (1 of 2)</vt:lpstr>
      <vt:lpstr>Hard Links and Symbolic Links (2 of 2)</vt:lpstr>
      <vt:lpstr>Knowledge Check Activity 7-1</vt:lpstr>
      <vt:lpstr>Knowledge Check Activity 7-1: Answer</vt:lpstr>
      <vt:lpstr>Understanding Macintosh File Structures (1 of 2)</vt:lpstr>
      <vt:lpstr>Understanding Macintosh File Structures (2 of 2)</vt:lpstr>
      <vt:lpstr>An Overview of Mac File Structures (1 of 8)</vt:lpstr>
      <vt:lpstr>An Overview of Mac File Structures (2 of 8)</vt:lpstr>
      <vt:lpstr>An Overview of Mac File Structures (3 of 8)</vt:lpstr>
      <vt:lpstr>An Overview of Mac File Structures (4 of 8)</vt:lpstr>
      <vt:lpstr>An Overview of Mac File Structures (5 of 8)</vt:lpstr>
      <vt:lpstr>An Overview of Mac File Structures (6 of 8)</vt:lpstr>
      <vt:lpstr>An Overview of Mac File Structures (7 of 8)</vt:lpstr>
      <vt:lpstr>An Overview of Mac File Structures (8 of 8)</vt:lpstr>
      <vt:lpstr>Apple File System (1 of 2)</vt:lpstr>
      <vt:lpstr>Apple File System (2 of 2)</vt:lpstr>
      <vt:lpstr>Forensics Procedures in macOS (1 of 3)</vt:lpstr>
      <vt:lpstr>Forensics Procedures in macOS (2 of 3)</vt:lpstr>
      <vt:lpstr>Forensics Procedures in macOS (3 of 3)</vt:lpstr>
      <vt:lpstr>Acquisition Methods in macOS (1 of 2)</vt:lpstr>
      <vt:lpstr>Acquisition Methods in macOS (2 of 2)</vt:lpstr>
      <vt:lpstr>Using Linux Forensics Tools</vt:lpstr>
      <vt:lpstr>Using the dc3dd Command (1 of 2)</vt:lpstr>
      <vt:lpstr>Using the dc3dd Command (2 of 2)</vt:lpstr>
      <vt:lpstr>Using the Kali Linux Forensics Tools</vt:lpstr>
      <vt:lpstr>Exploring Sleuth Kit</vt:lpstr>
      <vt:lpstr>Knowledge Check Activity 7-2</vt:lpstr>
      <vt:lpstr>Knowledge Check Activity 7-2: Answer</vt:lpstr>
      <vt:lpstr>Self Assessment</vt:lpstr>
      <vt:lpstr>Guide to Computer Forensics and Investigations, 7e</vt:lpstr>
      <vt:lpstr>Module Objectives</vt:lpstr>
      <vt:lpstr>Understanding File Systems</vt:lpstr>
      <vt:lpstr>Understanding Disk Drives (1 of 4)</vt:lpstr>
      <vt:lpstr>Understanding Disk Drives (2 of 4)</vt:lpstr>
      <vt:lpstr>Understanding Disk Drives (3 of 5)</vt:lpstr>
      <vt:lpstr>Understanding Disk Drives (3 of 4)</vt:lpstr>
      <vt:lpstr>Understanding Disk Drives (4 of 4)</vt:lpstr>
      <vt:lpstr>Exploring Microsoft File Structures</vt:lpstr>
      <vt:lpstr>Disk Partitions (1 of 4)</vt:lpstr>
      <vt:lpstr>Disk Partitions (2 of 4)</vt:lpstr>
      <vt:lpstr>Disk Partitions (3 of 4)</vt:lpstr>
      <vt:lpstr>Disk Partitions (4 of 4)</vt:lpstr>
      <vt:lpstr>Examining FAT Disks</vt:lpstr>
      <vt:lpstr>Drive Slack Space</vt:lpstr>
      <vt:lpstr>File Fragmentation</vt:lpstr>
      <vt:lpstr>Deleting FAT Files</vt:lpstr>
      <vt:lpstr>Exploring NTFS Disks (1 of 2)</vt:lpstr>
      <vt:lpstr>Exploring NTFS Disks (1 of 2)</vt:lpstr>
      <vt:lpstr>Disk Partitions (4 of 4)</vt:lpstr>
      <vt:lpstr>Logical Cluster Numbers (LCNs) </vt:lpstr>
      <vt:lpstr>Logical Cluster Numbers (LCNs) </vt:lpstr>
      <vt:lpstr>$MFT (Master File Table)</vt:lpstr>
      <vt:lpstr>$MFT (Master File Table)</vt:lpstr>
      <vt:lpstr>PowerPoint Presentation</vt:lpstr>
      <vt:lpstr>MFT Structures for File Data (1 of 4)</vt:lpstr>
      <vt:lpstr>MFT Structures for File Data (2 of 4)</vt:lpstr>
      <vt:lpstr>MFT Structures for File Data (3 of 4)</vt:lpstr>
      <vt:lpstr>MFT Structures for File Data (4 of 3)</vt:lpstr>
      <vt:lpstr>Interpreting Data Runs (1 of 2)</vt:lpstr>
      <vt:lpstr>Side Note (little endian vs big endian)</vt:lpstr>
      <vt:lpstr>Interpreting Data Runs (2 of 2)</vt:lpstr>
      <vt:lpstr>Interpreting Data Runs (2 of 2)</vt:lpstr>
      <vt:lpstr>The $I30 System File (1 of 2)</vt:lpstr>
      <vt:lpstr>The $I30 System File (2 of 2)</vt:lpstr>
      <vt:lpstr>$UsnJrnl System File</vt:lpstr>
      <vt:lpstr>Prefetch (1 of 2)</vt:lpstr>
      <vt:lpstr>Prefetch (2 of 2)</vt:lpstr>
      <vt:lpstr>NTFS Alternate Data Streams (1 of 2)</vt:lpstr>
      <vt:lpstr>NTFS Alternate Data Streams (1 of 2)</vt:lpstr>
      <vt:lpstr>NTFS Compressed Files</vt:lpstr>
      <vt:lpstr>NTFS Encrypting File System (1 of 2)</vt:lpstr>
      <vt:lpstr>NTFS Encrypting File System (2 of 2)</vt:lpstr>
      <vt:lpstr>NTFS Encrypting File System (2 of 2)</vt:lpstr>
      <vt:lpstr>Deleting NTFS Files (1 of 2)</vt:lpstr>
      <vt:lpstr>Deleting NTFS Files  (2 of 2)</vt:lpstr>
      <vt:lpstr>Resilient File System Overview</vt:lpstr>
      <vt:lpstr>Understanding Whole Disk Encryption</vt:lpstr>
      <vt:lpstr>Examining Microsoft BitLocker</vt:lpstr>
      <vt:lpstr>Examining Third-Party Disk Encryption Tools</vt:lpstr>
      <vt:lpstr>Understanding the Windows Registry</vt:lpstr>
      <vt:lpstr>Windows Registry Structure</vt:lpstr>
      <vt:lpstr>Exploring the Organization of the Windows Registry</vt:lpstr>
      <vt:lpstr>Windows Forensics Artifacts (1 of 4)</vt:lpstr>
      <vt:lpstr>Windows Forensics Artifacts (2 of 4)</vt:lpstr>
      <vt:lpstr>Windows Forensics Artifacts (3 of 4)</vt:lpstr>
      <vt:lpstr>Windows Forensics Artifacts (4 of 4)</vt:lpstr>
      <vt:lpstr>Deleted Files Recovery Tools (1 of 2)</vt:lpstr>
      <vt:lpstr>Deleted Files Recovery Tools (2 of 2)</vt:lpstr>
      <vt:lpstr>Knowledge Check Activity 6-2</vt:lpstr>
      <vt:lpstr>Knowledge Check Activity 6-2: Answer</vt:lpstr>
      <vt:lpstr>Self Assessment</vt:lpstr>
      <vt:lpstr>Summary</vt:lpstr>
      <vt:lpstr>Guide to Computer Forensics and Investigations, 7e</vt:lpstr>
      <vt:lpstr>Module Objectives (1 of 2)</vt:lpstr>
      <vt:lpstr>Module Objectives (2 of 2)</vt:lpstr>
      <vt:lpstr>Identifying Digital Evidence</vt:lpstr>
      <vt:lpstr>Understanding Rules of Evidence (3 of 4)</vt:lpstr>
      <vt:lpstr>Understanding Rules of Evidence (1 of 3)</vt:lpstr>
      <vt:lpstr>Understanding Rules of Evidence (2 of 3)</vt:lpstr>
      <vt:lpstr>Understanding Rules of Evidence (3 of 3)</vt:lpstr>
      <vt:lpstr>Collecting Evidence at Private-Sector Incident Scenes (1 of 3)</vt:lpstr>
      <vt:lpstr>Collecting Evidence at Private-Sector Incident Scenes (2 of 3)</vt:lpstr>
      <vt:lpstr>Collecting Evidence at Private-Sector Incident Scenes (3 of 3)</vt:lpstr>
      <vt:lpstr>Knowledge Check Activity 5-1</vt:lpstr>
      <vt:lpstr>Knowledge Check Activity 5-1: Answer</vt:lpstr>
      <vt:lpstr>Preparing to Acquire Digital Evidence</vt:lpstr>
      <vt:lpstr>Processing Incident or Crime Scenes (1 of 4)</vt:lpstr>
      <vt:lpstr>Processing Incident or Crime Scenes (2 of 4)</vt:lpstr>
      <vt:lpstr>Processing Incident or Crime Scenes (3 of 4)</vt:lpstr>
      <vt:lpstr>Processing Incident or Crime Scenes (4 of 4)</vt:lpstr>
      <vt:lpstr>Special Situation Needs</vt:lpstr>
      <vt:lpstr>Archiving of Digital Evidence (1 of 2)</vt:lpstr>
      <vt:lpstr>Archiving of Digital Evidence (2 of 2)</vt:lpstr>
      <vt:lpstr>Obtaining a Digital Hash</vt:lpstr>
      <vt:lpstr>Knowledge Check Activity 5-2</vt:lpstr>
      <vt:lpstr>Knowledge Check Activity 5-2: Answer</vt:lpstr>
      <vt:lpstr>Guide to Computer Forensics and Investigations, 7e</vt:lpstr>
      <vt:lpstr>Module Objectives (1 of 2)</vt:lpstr>
      <vt:lpstr>Module Objectives (2 of 2)</vt:lpstr>
      <vt:lpstr>Understanding Storage Formats for Digital Evidence (1 of 2)</vt:lpstr>
      <vt:lpstr>Understanding Storage Formats for Digital Evidence (2 of 2)</vt:lpstr>
      <vt:lpstr>Open-Source Imaging Formats (1 of 2)</vt:lpstr>
      <vt:lpstr>Open-Source Imaging Formats (2 of 2)</vt:lpstr>
      <vt:lpstr>Proprietary Formats</vt:lpstr>
      <vt:lpstr>Developing an Acquisition Action Plan</vt:lpstr>
      <vt:lpstr>Determining the Best Acquisition Method (1 of 4)</vt:lpstr>
      <vt:lpstr>Determining the Best Acquisition Method (2 of 4)</vt:lpstr>
      <vt:lpstr>Determining the Best Acquisition Method (3 of 4)</vt:lpstr>
      <vt:lpstr>Determining the Best Acquisition Method (4 of 4)</vt:lpstr>
      <vt:lpstr>Calculating Acquisition Times</vt:lpstr>
      <vt:lpstr>Approximate Acquisition Times</vt:lpstr>
      <vt:lpstr>Contingency Planning for Image Acquisitions (1 of 3)</vt:lpstr>
      <vt:lpstr>Contingency Planning for Image Acquisitions (2 of 3)</vt:lpstr>
      <vt:lpstr>Contingency Planning for Image Acquisitions (2 of 2)</vt:lpstr>
      <vt:lpstr>Using Acquisition Tools (1 of 2)</vt:lpstr>
      <vt:lpstr>Using Acquisition Tools (2 of 2)</vt:lpstr>
      <vt:lpstr>Using Linux Live CD/DVD and USB Distributions (1 of 3)</vt:lpstr>
      <vt:lpstr>Using Linux Live CD/DVD and USB Distributions (2 of 3)</vt:lpstr>
      <vt:lpstr>Using Linux Live CD/DVD and USB Distributions (3 of 3)</vt:lpstr>
      <vt:lpstr>Mini-WinFE Boot CDs and USB Drives</vt:lpstr>
      <vt:lpstr>Kali Linux Live Features</vt:lpstr>
      <vt:lpstr>FTK Imager Features</vt:lpstr>
      <vt:lpstr>Preparing a Target Drive for a Forensic Acquisition (1 of 3)</vt:lpstr>
      <vt:lpstr>Preparing a Target Drive for a Forensic Acquisition (2 of 3)</vt:lpstr>
      <vt:lpstr>Preparing a Target Drive for a Forensic Acquisition (3 of 3)</vt:lpstr>
      <vt:lpstr>Understanding the Boot Sequence (1 of )</vt:lpstr>
      <vt:lpstr>Understanding the Boot Sequence (2 of 3)</vt:lpstr>
      <vt:lpstr>Understanding the Boot Sequence (3 of 3)</vt:lpstr>
      <vt:lpstr>Using xcopy to Collect Evidence</vt:lpstr>
      <vt:lpstr>Using robocopy to Collect Evidence</vt:lpstr>
      <vt:lpstr>Knowledge Check Activity 4-1</vt:lpstr>
      <vt:lpstr>Knowledge Check Activity 4-1: Answer</vt:lpstr>
      <vt:lpstr>Validating Data Acquisitions</vt:lpstr>
      <vt:lpstr>Linux Validation Methods</vt:lpstr>
      <vt:lpstr>Windows Validation Methods</vt:lpstr>
      <vt:lpstr>Solid-State Drive Concerns</vt:lpstr>
      <vt:lpstr>Media Failure Concerns</vt:lpstr>
      <vt:lpstr>Using Compare Functions to Validate Data (1 of 3)</vt:lpstr>
      <vt:lpstr>Using Compare Functions to Validate Data (2 of 3)</vt:lpstr>
      <vt:lpstr>Using Compare Functions to Validate Data (3 of 3)</vt:lpstr>
      <vt:lpstr>Understanding RAID (1 of 5)</vt:lpstr>
      <vt:lpstr>Understanding RAID (2 of 5)</vt:lpstr>
      <vt:lpstr>Understanding RAID (3 of 5)</vt:lpstr>
      <vt:lpstr>Understanding RAID (4 of 5)</vt:lpstr>
      <vt:lpstr>Understanding RAID (5 of 5)</vt:lpstr>
      <vt:lpstr>Acquiring RAID Disks (1 of 2)</vt:lpstr>
      <vt:lpstr>Acquiring RAID Disks (2 of 2)</vt:lpstr>
      <vt:lpstr>Using Other Forensics Acquisition Tools (1 of 2)</vt:lpstr>
      <vt:lpstr>Using Other Forensics Acquisition Tools (2 of 2)</vt:lpstr>
      <vt:lpstr>Knowledge Check Activity 4-2</vt:lpstr>
      <vt:lpstr>Knowledge Check Activity 4-2: Answer</vt:lpstr>
      <vt:lpstr>Summary (1 of 2)</vt:lpstr>
      <vt:lpstr>Summary (2 of 2)</vt:lpstr>
      <vt:lpstr>Guide to Computer Forensics and Investigations, 7e</vt:lpstr>
      <vt:lpstr>Module Objectives (1 of 2)</vt:lpstr>
      <vt:lpstr>Module Objectives (2 of 2)</vt:lpstr>
      <vt:lpstr>Understanding Forensics Lab Accreditation Requirements</vt:lpstr>
      <vt:lpstr>Identifying Duties of the Lab Manager and Staff</vt:lpstr>
      <vt:lpstr>Lab Budget Planning (1 of 2)</vt:lpstr>
      <vt:lpstr>Lab Budget Planning (2 of 2)</vt:lpstr>
      <vt:lpstr>Acquiring Certification and Training (1 of 2)</vt:lpstr>
      <vt:lpstr>Acquiring Certification and Training (2 of 2)</vt:lpstr>
      <vt:lpstr>Determining the Physical Requirements for a Digital Forensics Lab</vt:lpstr>
      <vt:lpstr>Access and Security</vt:lpstr>
      <vt:lpstr>Security for High-Risk Investigations</vt:lpstr>
      <vt:lpstr>Evidence Storage Containers (1 of 2)</vt:lpstr>
      <vt:lpstr>Evidence Storage Containers (2 of 2)</vt:lpstr>
      <vt:lpstr>Facility Maintenance</vt:lpstr>
      <vt:lpstr>Auditing a Digital Forensics Lab</vt:lpstr>
      <vt:lpstr>Floor Plans for Digital Forensics Labs (1 of 4)</vt:lpstr>
      <vt:lpstr>Floor Plans for Digital Forensics Labs (2 of 4)</vt:lpstr>
      <vt:lpstr>Floor Plans for Digital Forensics Labs (3 of 4)</vt:lpstr>
      <vt:lpstr>Floor Plans for Digital Forensics Labs (4 of 4)</vt:lpstr>
      <vt:lpstr>Selecting Workstations for a Lab</vt:lpstr>
      <vt:lpstr>Selecting Workstations for Private-Sector Labs</vt:lpstr>
      <vt:lpstr>Stocking Hardware Peripherals (1 of 2)</vt:lpstr>
      <vt:lpstr>Stocking Hardware Peripherals (2 of 2)</vt:lpstr>
      <vt:lpstr>Maintaining Operating Systems and Software Inventories</vt:lpstr>
      <vt:lpstr>Using a Disaster Recovery Plan</vt:lpstr>
      <vt:lpstr>Planning for Equipment Upgrades</vt:lpstr>
      <vt:lpstr>Preparing a Business Case for a Digital Forensics Lab (1 of 5)</vt:lpstr>
      <vt:lpstr>Preparing a Business Case for a Digital Forensics Lab (2 of 5)</vt:lpstr>
      <vt:lpstr>Preparing a Business Case for a Digital Forensics Lab (3 of 5)</vt:lpstr>
      <vt:lpstr>Preparing a Business Case for a Digital Forensics Lab (4 of 5)</vt:lpstr>
      <vt:lpstr>Preparing a Business Case for a Digital Forensics Lab (5 of 5)</vt:lpstr>
      <vt:lpstr>Knowledge Check Activity 3-1</vt:lpstr>
      <vt:lpstr>Knowledge Check Activity 3-1: Answer</vt:lpstr>
      <vt:lpstr>Evaluating Digital Forensic Tools</vt:lpstr>
      <vt:lpstr>Types of Digital Forensics Tools</vt:lpstr>
      <vt:lpstr>Tasks Performed by Digital Forensics Tools (1 of 6)</vt:lpstr>
      <vt:lpstr>Tasks Performed by Digital Forensics Tools (2 of 6)</vt:lpstr>
      <vt:lpstr>Tasks Performed by Digital Forensics Tools (3 of 6)</vt:lpstr>
      <vt:lpstr>Tasks Performed by Digital Forensics Tools (4 of 6)</vt:lpstr>
      <vt:lpstr>Tasks Performed by Digital Forensics Tools (5 of 6)</vt:lpstr>
      <vt:lpstr>Tasks Performed by Digital Forensics Tools (6 of 6)</vt:lpstr>
      <vt:lpstr>Command-Line Forensics Tools</vt:lpstr>
      <vt:lpstr>Linux Forensics Tools</vt:lpstr>
      <vt:lpstr>Other GUI Forensics Tools</vt:lpstr>
      <vt:lpstr>Forensic Workstations (1 of 2)</vt:lpstr>
      <vt:lpstr>Forensic Workstations (2 of 2)</vt:lpstr>
      <vt:lpstr>Using a Write-Blocker</vt:lpstr>
      <vt:lpstr>Recommendations for a Forensic Workstation</vt:lpstr>
      <vt:lpstr>Using National Institute of Standards and Technology Tools (1 of 2)</vt:lpstr>
      <vt:lpstr>Using National Institute of Standards and Technology Tools (2 of 2)</vt:lpstr>
      <vt:lpstr>Using Validation Protocols (1 of 2)</vt:lpstr>
      <vt:lpstr>Using Validation Protocols (2 of 2)</vt:lpstr>
      <vt:lpstr>Knowledge Check Activity 3-2</vt:lpstr>
      <vt:lpstr>Knowledge Check Activity 3-2: Answer</vt:lpstr>
      <vt:lpstr>Self Assessment</vt:lpstr>
      <vt:lpstr>Summary (1 of 2)</vt:lpstr>
      <vt:lpstr>Summary (2 of 2)</vt:lpstr>
    </vt:vector>
  </TitlesOfParts>
  <LinksUpToDate>0</LinksUpToDate>
  <SharedDoc>0</SharedDoc>
  <HyperlinksChanged>0</HyperlinksChanged>
  <Application>Aspose.Slides for .NET</Application>
  <AppVersion>24.0200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2025-04-12T08:08:11.629</cp:lastPrinted>
  <dcterms:created xsi:type="dcterms:W3CDTF">2025-04-12T08:08:11Z</dcterms:created>
  <dcterms:modified xsi:type="dcterms:W3CDTF">2025-04-12T08:08:14Z</dcterms:modified>
</cp:coreProperties>
</file>